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Lst>
  <p:notesMasterIdLst>
    <p:notesMasterId r:id="rId42"/>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9A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36" autoAdjust="0"/>
    <p:restoredTop sz="96387" autoAdjust="0"/>
  </p:normalViewPr>
  <p:slideViewPr>
    <p:cSldViewPr snapToGrid="0" showGuides="1">
      <p:cViewPr>
        <p:scale>
          <a:sx n="100" d="100"/>
          <a:sy n="100" d="100"/>
        </p:scale>
        <p:origin x="-642" y="72"/>
      </p:cViewPr>
      <p:guideLst>
        <p:guide orient="horz" pos="2160"/>
        <p:guide pos="384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5"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it-IT" sz="1800" b="0" strike="noStrike" spc="-1">
                <a:solidFill>
                  <a:srgbClr val="0A1641"/>
                </a:solidFill>
                <a:latin typeface="Arial"/>
              </a:rPr>
              <a:t>Click to move the slide</a:t>
            </a:r>
          </a:p>
        </p:txBody>
      </p:sp>
      <p:sp>
        <p:nvSpPr>
          <p:cNvPr id="276" name="PlaceHolder 2"/>
          <p:cNvSpPr>
            <a:spLocks noGrp="1"/>
          </p:cNvSpPr>
          <p:nvPr>
            <p:ph type="body"/>
          </p:nvPr>
        </p:nvSpPr>
        <p:spPr>
          <a:xfrm>
            <a:off x="756000" y="5078520"/>
            <a:ext cx="6047640" cy="4811040"/>
          </a:xfrm>
          <a:prstGeom prst="rect">
            <a:avLst/>
          </a:prstGeom>
        </p:spPr>
        <p:txBody>
          <a:bodyPr lIns="0" tIns="0" rIns="0" bIns="0">
            <a:noAutofit/>
          </a:bodyPr>
          <a:lstStyle/>
          <a:p>
            <a:r>
              <a:rPr lang="fr-BE" sz="2000" b="0" strike="noStrike" spc="-1">
                <a:latin typeface="Arial"/>
              </a:rPr>
              <a:t>Click to edit the notes format</a:t>
            </a:r>
          </a:p>
        </p:txBody>
      </p:sp>
      <p:sp>
        <p:nvSpPr>
          <p:cNvPr id="277" name="PlaceHolder 3"/>
          <p:cNvSpPr>
            <a:spLocks noGrp="1"/>
          </p:cNvSpPr>
          <p:nvPr>
            <p:ph type="hdr"/>
          </p:nvPr>
        </p:nvSpPr>
        <p:spPr>
          <a:xfrm>
            <a:off x="0" y="0"/>
            <a:ext cx="3280680" cy="534240"/>
          </a:xfrm>
          <a:prstGeom prst="rect">
            <a:avLst/>
          </a:prstGeom>
        </p:spPr>
        <p:txBody>
          <a:bodyPr lIns="0" tIns="0" rIns="0" bIns="0">
            <a:noAutofit/>
          </a:bodyPr>
          <a:lstStyle/>
          <a:p>
            <a:r>
              <a:rPr lang="fr-BE" sz="1400" b="0" strike="noStrike" spc="-1">
                <a:latin typeface="Times New Roman"/>
              </a:rPr>
              <a:t>&lt;header&gt;</a:t>
            </a:r>
          </a:p>
        </p:txBody>
      </p:sp>
      <p:sp>
        <p:nvSpPr>
          <p:cNvPr id="278"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fr-BE" sz="1400" b="0" strike="noStrike" spc="-1">
                <a:latin typeface="Times New Roman"/>
              </a:rPr>
              <a:t>&lt;date/time&gt;</a:t>
            </a:r>
          </a:p>
        </p:txBody>
      </p:sp>
      <p:sp>
        <p:nvSpPr>
          <p:cNvPr id="279" name="PlaceHolder 5"/>
          <p:cNvSpPr>
            <a:spLocks noGrp="1"/>
          </p:cNvSpPr>
          <p:nvPr>
            <p:ph type="ftr"/>
          </p:nvPr>
        </p:nvSpPr>
        <p:spPr>
          <a:xfrm>
            <a:off x="0" y="10157400"/>
            <a:ext cx="3280680" cy="534240"/>
          </a:xfrm>
          <a:prstGeom prst="rect">
            <a:avLst/>
          </a:prstGeom>
        </p:spPr>
        <p:txBody>
          <a:bodyPr lIns="0" tIns="0" rIns="0" bIns="0" anchor="b">
            <a:noAutofit/>
          </a:bodyPr>
          <a:lstStyle/>
          <a:p>
            <a:r>
              <a:rPr lang="fr-BE" sz="1400" b="0" strike="noStrike" spc="-1">
                <a:latin typeface="Times New Roman"/>
              </a:rPr>
              <a:t>&lt;footer&gt;</a:t>
            </a:r>
          </a:p>
        </p:txBody>
      </p:sp>
      <p:sp>
        <p:nvSpPr>
          <p:cNvPr id="280"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B6A29499-08EE-4A46-939C-D35A967D2976}" type="slidenum">
              <a:rPr lang="fr-BE" sz="1400" b="0" strike="noStrike" spc="-1">
                <a:latin typeface="Times New Roman"/>
              </a:rPr>
              <a:t>‹#›</a:t>
            </a:fld>
            <a:endParaRPr lang="fr-BE"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its.ucsb.edu/fake-news/spread"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nOd2vMCDv9M&amp;feature=youtu.be%20."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facebook.com/watch/?v=3192621760756370"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facebook.com/watch/?v=2584252091848910"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firstdraftnews.org/latest/how-to-talk-to-family-and-friends-about-that-misleading-whatsapp-message/"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poynter.org/fact-checking/2020/have-you-become-a-personal-fact-checker-to-your-family-and-friend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B6A29499-08EE-4A46-939C-D35A967D2976}" type="slidenum">
              <a:rPr lang="fr-BE" sz="1400" b="0" strike="noStrike" spc="-1" smtClean="0">
                <a:latin typeface="Times New Roman"/>
              </a:rPr>
              <a:t>1</a:t>
            </a:fld>
            <a:endParaRPr lang="fr-BE" sz="1400" b="0" strike="noStrike" spc="-1">
              <a:latin typeface="Times New Roman"/>
            </a:endParaRPr>
          </a:p>
        </p:txBody>
      </p:sp>
    </p:spTree>
    <p:extLst>
      <p:ext uri="{BB962C8B-B14F-4D97-AF65-F5344CB8AC3E}">
        <p14:creationId xmlns:p14="http://schemas.microsoft.com/office/powerpoint/2010/main" val="1626812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 name="PlaceHolder 1"/>
          <p:cNvSpPr>
            <a:spLocks noGrp="1" noRot="1" noChangeAspect="1"/>
          </p:cNvSpPr>
          <p:nvPr>
            <p:ph type="sldImg"/>
          </p:nvPr>
        </p:nvSpPr>
        <p:spPr>
          <a:xfrm>
            <a:off x="685800" y="1143000"/>
            <a:ext cx="5486400" cy="3086100"/>
          </a:xfrm>
          <a:prstGeom prst="rect">
            <a:avLst/>
          </a:prstGeom>
        </p:spPr>
      </p:sp>
      <p:sp>
        <p:nvSpPr>
          <p:cNvPr id="703"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ca-ES" sz="2000" b="0" strike="noStrike" dirty="0">
                <a:latin typeface="Arial"/>
              </a:rPr>
              <a:t>Comenceu amb la reproducció del vídeo de la diapositiva (https://www.youtube.com/watch?v=9jnq3MRLsEU)</a:t>
            </a:r>
            <a:r>
              <a:rPr lang="ca-ES" dirty="0"/>
              <a:t/>
            </a:r>
            <a:br>
              <a:rPr lang="ca-ES" dirty="0"/>
            </a:br>
            <a:r>
              <a:rPr lang="ca-ES" sz="2000" b="0" strike="noStrike" dirty="0">
                <a:latin typeface="Arial"/>
              </a:rPr>
              <a:t>Durada total:  40 segons (des del minut 2:51 al minut 3:31)</a:t>
            </a:r>
          </a:p>
          <a:p>
            <a:pPr marL="216000" indent="-216000">
              <a:lnSpc>
                <a:spcPct val="100000"/>
              </a:lnSpc>
            </a:pPr>
            <a:endParaRPr lang="fr-BE" sz="2000" b="0" strike="noStrike" spc="-1" dirty="0">
              <a:latin typeface="Arial"/>
            </a:endParaRPr>
          </a:p>
          <a:p>
            <a:pPr marL="216000" indent="-216000">
              <a:lnSpc>
                <a:spcPct val="100000"/>
              </a:lnSpc>
            </a:pPr>
            <a:r>
              <a:rPr lang="ca-ES" sz="2000" b="0" strike="noStrike" dirty="0">
                <a:latin typeface="Arial"/>
              </a:rPr>
              <a:t>Transcripció (traduïda):</a:t>
            </a:r>
          </a:p>
          <a:p>
            <a:pPr marL="139680">
              <a:lnSpc>
                <a:spcPct val="100000"/>
              </a:lnSpc>
              <a:tabLst>
                <a:tab pos="0" algn="l"/>
              </a:tabLst>
            </a:pPr>
            <a:r>
              <a:rPr lang="ca-ES" sz="1200" b="0" strike="noStrike" dirty="0">
                <a:solidFill>
                  <a:srgbClr val="000000"/>
                </a:solidFill>
                <a:latin typeface="Arial"/>
              </a:rPr>
              <a:t>---------------------------</a:t>
            </a:r>
            <a:r>
              <a:rPr lang="ca-ES" dirty="0"/>
              <a:t/>
            </a:r>
            <a:br>
              <a:rPr lang="ca-ES" dirty="0"/>
            </a:br>
            <a:r>
              <a:rPr lang="ca-ES" sz="2000" b="0" strike="noStrike" dirty="0">
                <a:solidFill>
                  <a:srgbClr val="000000"/>
                </a:solidFill>
                <a:latin typeface="Arial"/>
              </a:rPr>
              <a:t>(La Maria diu que és una veïna d’Odessa que ha vingut a la manifestació de </a:t>
            </a:r>
            <a:r>
              <a:rPr lang="ca-ES" sz="2000" b="0" strike="noStrike" dirty="0" err="1">
                <a:solidFill>
                  <a:srgbClr val="000000"/>
                </a:solidFill>
                <a:latin typeface="Arial"/>
              </a:rPr>
              <a:t>Sebastopol</a:t>
            </a:r>
            <a:r>
              <a:rPr lang="ca-ES" sz="2000" b="0" strike="noStrike" dirty="0">
                <a:solidFill>
                  <a:srgbClr val="000000"/>
                </a:solidFill>
                <a:latin typeface="Arial"/>
              </a:rPr>
              <a:t>, Crimea, el 3 de març de 2014)</a:t>
            </a:r>
            <a:r>
              <a:rPr lang="ca-ES" dirty="0"/>
              <a:t/>
            </a:r>
            <a:br>
              <a:rPr lang="ca-ES" dirty="0"/>
            </a:br>
            <a:r>
              <a:rPr lang="ca-ES" sz="2000" b="0" strike="noStrike" dirty="0">
                <a:solidFill>
                  <a:srgbClr val="000000"/>
                </a:solidFill>
                <a:latin typeface="Arial"/>
              </a:rPr>
              <a:t>(Aquest fragment s’ha extret d’un reportatge sobre la manifestació emès al canal de televisió </a:t>
            </a:r>
            <a:r>
              <a:rPr lang="ca-ES" sz="2000" b="0" strike="noStrike" dirty="0" err="1">
                <a:solidFill>
                  <a:srgbClr val="000000"/>
                </a:solidFill>
                <a:latin typeface="Arial"/>
              </a:rPr>
              <a:t>crimeu</a:t>
            </a:r>
            <a:r>
              <a:rPr lang="ca-ES" sz="2000" b="0" strike="noStrike" dirty="0">
                <a:solidFill>
                  <a:srgbClr val="000000"/>
                </a:solidFill>
                <a:latin typeface="Arial"/>
              </a:rPr>
              <a:t> NTS)</a:t>
            </a:r>
            <a:r>
              <a:rPr lang="ca-ES" dirty="0"/>
              <a:t/>
            </a:r>
            <a:br>
              <a:rPr lang="ca-ES" dirty="0"/>
            </a:br>
            <a:r>
              <a:rPr lang="ca-ES" sz="2000" b="0" strike="noStrike" dirty="0">
                <a:solidFill>
                  <a:srgbClr val="000000"/>
                </a:solidFill>
                <a:latin typeface="Arial"/>
              </a:rPr>
              <a:t>//</a:t>
            </a:r>
          </a:p>
          <a:p>
            <a:pPr marL="139680">
              <a:lnSpc>
                <a:spcPct val="100000"/>
              </a:lnSpc>
              <a:tabLst>
                <a:tab pos="0" algn="l"/>
              </a:tabLst>
            </a:pPr>
            <a:r>
              <a:rPr lang="ca-ES" sz="2000" b="0" strike="noStrike" dirty="0">
                <a:solidFill>
                  <a:srgbClr val="000000"/>
                </a:solidFill>
                <a:latin typeface="Arial"/>
              </a:rPr>
              <a:t>«Els professors de l’escola reclamen protecció.</a:t>
            </a:r>
            <a:r>
              <a:rPr lang="ca-ES" dirty="0"/>
              <a:t/>
            </a:r>
            <a:br>
              <a:rPr lang="ca-ES" dirty="0"/>
            </a:br>
            <a:r>
              <a:rPr lang="ca-ES" sz="2000" b="0" strike="noStrike" dirty="0">
                <a:solidFill>
                  <a:srgbClr val="000000"/>
                </a:solidFill>
                <a:latin typeface="Arial"/>
              </a:rPr>
              <a:t>Els meus fills estudien a una escola russa i jo soc de l’associació de famílies.</a:t>
            </a:r>
          </a:p>
          <a:p>
            <a:pPr marL="139680">
              <a:lnSpc>
                <a:spcPct val="100000"/>
              </a:lnSpc>
              <a:tabLst>
                <a:tab pos="0" algn="l"/>
              </a:tabLst>
            </a:pPr>
            <a:r>
              <a:rPr lang="ca-ES" sz="2000" b="0" strike="noStrike" dirty="0">
                <a:solidFill>
                  <a:srgbClr val="000000"/>
                </a:solidFill>
                <a:latin typeface="Arial"/>
              </a:rPr>
              <a:t>Quan vaig a l’escola, els meus fills em pregunten: “Nosaltres també anirem a la presó per aprendre rus i parlar-lo?”</a:t>
            </a:r>
          </a:p>
          <a:p>
            <a:pPr marL="139680">
              <a:lnSpc>
                <a:spcPct val="100000"/>
              </a:lnSpc>
              <a:tabLst>
                <a:tab pos="0" algn="l"/>
              </a:tabLst>
            </a:pPr>
            <a:r>
              <a:rPr lang="ca-ES" sz="2000" b="0" strike="noStrike" dirty="0">
                <a:solidFill>
                  <a:srgbClr val="000000"/>
                </a:solidFill>
                <a:latin typeface="Arial"/>
              </a:rPr>
              <a:t>Per poder parlar amb vosaltres hem hagut d’apagar els mòbils i treure’n les bateries.</a:t>
            </a:r>
          </a:p>
          <a:p>
            <a:pPr marL="139680">
              <a:lnSpc>
                <a:spcPct val="100000"/>
              </a:lnSpc>
              <a:tabLst>
                <a:tab pos="0" algn="l"/>
              </a:tabLst>
            </a:pPr>
            <a:r>
              <a:rPr lang="ca-ES" sz="2000" b="0" strike="noStrike" dirty="0">
                <a:solidFill>
                  <a:srgbClr val="000000"/>
                </a:solidFill>
                <a:latin typeface="Arial"/>
              </a:rPr>
              <a:t>Ha començat la gran persecució; és horrorós».</a:t>
            </a:r>
          </a:p>
          <a:p>
            <a:pPr marL="139680">
              <a:lnSpc>
                <a:spcPct val="100000"/>
              </a:lnSpc>
              <a:tabLst>
                <a:tab pos="0" algn="l"/>
              </a:tabLst>
            </a:pPr>
            <a:r>
              <a:rPr lang="ca-ES" sz="1200" b="0" strike="noStrike" dirty="0">
                <a:solidFill>
                  <a:srgbClr val="000000"/>
                </a:solidFill>
                <a:latin typeface="Arial"/>
              </a:rPr>
              <a:t>---------------------------</a:t>
            </a:r>
          </a:p>
          <a:p>
            <a:pPr marL="139680">
              <a:lnSpc>
                <a:spcPct val="100000"/>
              </a:lnSpc>
              <a:tabLst>
                <a:tab pos="0" algn="l"/>
              </a:tabLst>
            </a:pPr>
            <a:endParaRPr lang="fr-BE" sz="1200" b="0" strike="noStrike" spc="-1" dirty="0">
              <a:latin typeface="Arial"/>
            </a:endParaRPr>
          </a:p>
          <a:p>
            <a:pPr marL="139680">
              <a:lnSpc>
                <a:spcPct val="100000"/>
              </a:lnSpc>
              <a:tabLst>
                <a:tab pos="0" algn="l"/>
              </a:tabLst>
            </a:pPr>
            <a:r>
              <a:rPr lang="ca-ES" sz="2000" b="0" strike="noStrike" dirty="0">
                <a:solidFill>
                  <a:srgbClr val="000000"/>
                </a:solidFill>
                <a:latin typeface="Arial"/>
              </a:rPr>
              <a:t>//</a:t>
            </a:r>
          </a:p>
          <a:p>
            <a:pPr marL="139680">
              <a:lnSpc>
                <a:spcPct val="100000"/>
              </a:lnSpc>
              <a:tabLst>
                <a:tab pos="0" algn="l"/>
              </a:tabLst>
            </a:pPr>
            <a:r>
              <a:rPr lang="ca-ES" sz="2000" b="0" strike="noStrike" dirty="0">
                <a:solidFill>
                  <a:srgbClr val="000000"/>
                </a:solidFill>
                <a:latin typeface="Arial"/>
              </a:rPr>
              <a:t>Diferents vídeos amb els mateixos participants:</a:t>
            </a:r>
          </a:p>
          <a:p>
            <a:pPr marL="139680">
              <a:lnSpc>
                <a:spcPct val="100000"/>
              </a:lnSpc>
              <a:tabLst>
                <a:tab pos="0" algn="l"/>
              </a:tabLst>
            </a:pPr>
            <a:r>
              <a:rPr lang="ca-ES" sz="2000" b="0" strike="noStrike" dirty="0">
                <a:solidFill>
                  <a:srgbClr val="000000"/>
                </a:solidFill>
                <a:latin typeface="Arial"/>
              </a:rPr>
              <a:t>https://www.youtube.com/watch?v=Onui6ivzf4o (Khàrkiv), minut 6:26</a:t>
            </a:r>
          </a:p>
          <a:p>
            <a:pPr marL="139680">
              <a:lnSpc>
                <a:spcPct val="100000"/>
              </a:lnSpc>
              <a:tabLst>
                <a:tab pos="0" algn="l"/>
              </a:tabLst>
            </a:pPr>
            <a:r>
              <a:rPr lang="ca-ES" sz="2000" b="0" strike="noStrike" dirty="0">
                <a:solidFill>
                  <a:srgbClr val="000000"/>
                </a:solidFill>
                <a:latin typeface="Arial"/>
              </a:rPr>
              <a:t>https://www.youtube.com/watch?v=9jnq3MRLsEU (</a:t>
            </a:r>
            <a:r>
              <a:rPr lang="ca-ES" sz="2000" b="0" strike="noStrike" dirty="0" err="1">
                <a:solidFill>
                  <a:srgbClr val="000000"/>
                </a:solidFill>
                <a:latin typeface="Arial"/>
              </a:rPr>
              <a:t>Sebastopol</a:t>
            </a:r>
            <a:r>
              <a:rPr lang="ca-ES" sz="2000" b="0" strike="noStrike" dirty="0">
                <a:solidFill>
                  <a:srgbClr val="000000"/>
                </a:solidFill>
                <a:latin typeface="Arial"/>
              </a:rPr>
              <a:t>)</a:t>
            </a:r>
          </a:p>
          <a:p>
            <a:pPr marL="139680">
              <a:lnSpc>
                <a:spcPct val="100000"/>
              </a:lnSpc>
              <a:tabLst>
                <a:tab pos="0" algn="l"/>
              </a:tabLst>
            </a:pPr>
            <a:r>
              <a:rPr lang="ca-ES" sz="2000" b="0" strike="noStrike" dirty="0">
                <a:solidFill>
                  <a:srgbClr val="000000"/>
                </a:solidFill>
                <a:latin typeface="Arial"/>
              </a:rPr>
              <a:t>https://www.youtube.com/watch?v=mYlDRUnzvsc («referèndum» a Crimea)</a:t>
            </a:r>
          </a:p>
          <a:p>
            <a:pPr marL="139680">
              <a:lnSpc>
                <a:spcPct val="100000"/>
              </a:lnSpc>
              <a:tabLst>
                <a:tab pos="0" algn="l"/>
              </a:tabLst>
            </a:pPr>
            <a:r>
              <a:rPr lang="ca-ES" sz="2000" b="0" strike="noStrike" dirty="0">
                <a:solidFill>
                  <a:srgbClr val="000000"/>
                </a:solidFill>
                <a:latin typeface="Arial"/>
              </a:rPr>
              <a:t>https://www.youtube.com/watch?v=3YM-Og-g_jY (Kíiv)</a:t>
            </a:r>
          </a:p>
          <a:p>
            <a:pPr marL="139680">
              <a:lnSpc>
                <a:spcPct val="100000"/>
              </a:lnSpc>
              <a:tabLst>
                <a:tab pos="0" algn="l"/>
              </a:tabLst>
            </a:pPr>
            <a:r>
              <a:rPr lang="ca-ES" sz="2000" b="0" strike="noStrike" dirty="0">
                <a:solidFill>
                  <a:srgbClr val="000000"/>
                </a:solidFill>
                <a:latin typeface="Arial"/>
              </a:rPr>
              <a:t>https://www.youtube.com/watch?v=x4jWXVQ-Jog (</a:t>
            </a:r>
            <a:r>
              <a:rPr lang="ca-ES" sz="2000" b="0" strike="noStrike" dirty="0" err="1">
                <a:solidFill>
                  <a:srgbClr val="000000"/>
                </a:solidFill>
                <a:latin typeface="Arial"/>
              </a:rPr>
              <a:t>Lugansk</a:t>
            </a:r>
            <a:r>
              <a:rPr lang="ca-ES" sz="2000" b="0" strike="noStrike" dirty="0">
                <a:solidFill>
                  <a:srgbClr val="000000"/>
                </a:solidFill>
                <a:latin typeface="Arial"/>
              </a:rPr>
              <a:t>) &gt; vídeo no disponible</a:t>
            </a:r>
          </a:p>
          <a:p>
            <a:pPr marL="139680">
              <a:lnSpc>
                <a:spcPct val="100000"/>
              </a:lnSpc>
              <a:tabLst>
                <a:tab pos="0" algn="l"/>
              </a:tabLst>
            </a:pPr>
            <a:r>
              <a:rPr lang="ca-ES" sz="2000" b="0" strike="noStrike" dirty="0">
                <a:solidFill>
                  <a:srgbClr val="000000"/>
                </a:solidFill>
                <a:latin typeface="Arial"/>
              </a:rPr>
              <a:t>https://www.youtube.com/watch?v=JzcBu28nqV0 (</a:t>
            </a:r>
            <a:r>
              <a:rPr lang="ca-ES" sz="2000" b="0" strike="noStrike" dirty="0" err="1">
                <a:solidFill>
                  <a:srgbClr val="000000"/>
                </a:solidFill>
                <a:latin typeface="Arial"/>
              </a:rPr>
              <a:t>Krivoy</a:t>
            </a:r>
            <a:r>
              <a:rPr lang="ca-ES" sz="2000" b="0" strike="noStrike" dirty="0">
                <a:solidFill>
                  <a:srgbClr val="000000"/>
                </a:solidFill>
                <a:latin typeface="Arial"/>
              </a:rPr>
              <a:t> </a:t>
            </a:r>
            <a:r>
              <a:rPr lang="ca-ES" sz="2000" b="0" strike="noStrike" dirty="0" err="1">
                <a:solidFill>
                  <a:srgbClr val="000000"/>
                </a:solidFill>
                <a:latin typeface="Arial"/>
              </a:rPr>
              <a:t>Rog</a:t>
            </a:r>
            <a:r>
              <a:rPr lang="ca-ES" sz="2000" b="0" strike="noStrike" dirty="0">
                <a:solidFill>
                  <a:srgbClr val="000000"/>
                </a:solidFill>
                <a:latin typeface="Arial"/>
              </a:rPr>
              <a:t>)</a:t>
            </a:r>
          </a:p>
          <a:p>
            <a:pPr marL="139680">
              <a:lnSpc>
                <a:spcPct val="100000"/>
              </a:lnSpc>
              <a:tabLst>
                <a:tab pos="0" algn="l"/>
              </a:tabLst>
            </a:pPr>
            <a:endParaRPr lang="fr-BE" sz="2000" b="0" strike="noStrike" spc="-1" dirty="0">
              <a:latin typeface="Arial"/>
            </a:endParaRPr>
          </a:p>
          <a:p>
            <a:pPr marL="139680">
              <a:lnSpc>
                <a:spcPct val="100000"/>
              </a:lnSpc>
              <a:tabLst>
                <a:tab pos="0" algn="l"/>
              </a:tabLst>
            </a:pPr>
            <a:r>
              <a:rPr lang="ca-ES" sz="2000" b="0" strike="noStrike" dirty="0">
                <a:solidFill>
                  <a:srgbClr val="000000"/>
                </a:solidFill>
                <a:latin typeface="Arial"/>
              </a:rPr>
              <a:t>Guió del docent:</a:t>
            </a:r>
          </a:p>
          <a:p>
            <a:pPr marL="139680">
              <a:lnSpc>
                <a:spcPct val="100000"/>
              </a:lnSpc>
              <a:tabLst>
                <a:tab pos="0" algn="l"/>
              </a:tabLst>
            </a:pPr>
            <a:r>
              <a:rPr lang="ca-ES" sz="2000" b="0" strike="noStrike" dirty="0">
                <a:solidFill>
                  <a:srgbClr val="000000"/>
                </a:solidFill>
                <a:latin typeface="Arial"/>
              </a:rPr>
              <a:t>- Els autors de la propaganda han d’assegurar-se que el seu missatge és coherent, i per això recorren a actors professionals perquè es facin passar per diferents personatges que resultin commovedors.</a:t>
            </a:r>
          </a:p>
          <a:p>
            <a:pPr marL="139680">
              <a:lnSpc>
                <a:spcPct val="100000"/>
              </a:lnSpc>
              <a:tabLst>
                <a:tab pos="0" algn="l"/>
              </a:tabLst>
            </a:pPr>
            <a:r>
              <a:rPr lang="ca-ES" sz="2000" b="0" strike="noStrike" dirty="0">
                <a:solidFill>
                  <a:srgbClr val="000000"/>
                </a:solidFill>
                <a:latin typeface="Arial"/>
              </a:rPr>
              <a:t>- L’ús d’exemples reals no seria tan radical, sinó que els arguments serien més moderats i la impressió final de l’espectador seria objectiva. En canvi, aquí s’ha fabricat artificialment l’odi cap a la causa de la independència ucraïnesa i cap als seus partidaris.</a:t>
            </a:r>
          </a:p>
          <a:p>
            <a:pPr>
              <a:lnSpc>
                <a:spcPct val="100000"/>
              </a:lnSpc>
              <a:tabLst>
                <a:tab pos="0" algn="l"/>
              </a:tabLst>
            </a:pPr>
            <a:endParaRPr lang="fr-BE" sz="2000" b="0" strike="noStrike" spc="-1" dirty="0">
              <a:latin typeface="Arial"/>
            </a:endParaRPr>
          </a:p>
          <a:p>
            <a:pPr>
              <a:lnSpc>
                <a:spcPct val="100000"/>
              </a:lnSpc>
              <a:tabLst>
                <a:tab pos="0" algn="l"/>
              </a:tabLst>
            </a:pPr>
            <a:r>
              <a:rPr lang="ca-ES" sz="2000" b="0" strike="noStrike" dirty="0">
                <a:solidFill>
                  <a:srgbClr val="000000"/>
                </a:solidFill>
                <a:latin typeface="Arial"/>
              </a:rPr>
              <a:t>Per què és perjudicial:</a:t>
            </a:r>
          </a:p>
          <a:p>
            <a:pPr>
              <a:lnSpc>
                <a:spcPct val="100000"/>
              </a:lnSpc>
              <a:tabLst>
                <a:tab pos="0" algn="l"/>
              </a:tabLst>
            </a:pPr>
            <a:r>
              <a:rPr lang="ca-ES" sz="2000" b="0" strike="noStrike" dirty="0">
                <a:solidFill>
                  <a:srgbClr val="000000"/>
                </a:solidFill>
                <a:latin typeface="Arial"/>
              </a:rPr>
              <a:t>La informació falsa es fa servir per denigrar els oponents, independentment del que passi realment sobre el terreny.</a:t>
            </a:r>
          </a:p>
          <a:p>
            <a:pPr>
              <a:lnSpc>
                <a:spcPct val="100000"/>
              </a:lnSpc>
              <a:tabLst>
                <a:tab pos="0" algn="l"/>
              </a:tabLst>
            </a:pPr>
            <a:r>
              <a:rPr lang="ca-ES" sz="2000" b="0" strike="noStrike" dirty="0">
                <a:solidFill>
                  <a:srgbClr val="000000"/>
                </a:solidFill>
                <a:latin typeface="Arial"/>
              </a:rPr>
              <a:t>S’exposa una descripció extrema (falsa) de la situació com si fos real i d’aquesta manera se suscita una resposta venjativa.</a:t>
            </a:r>
          </a:p>
          <a:p>
            <a:pPr>
              <a:lnSpc>
                <a:spcPct val="100000"/>
              </a:lnSpc>
              <a:tabLst>
                <a:tab pos="0" algn="l"/>
              </a:tabLst>
            </a:pPr>
            <a:r>
              <a:rPr lang="ca-ES" sz="2000" b="0" strike="noStrike" dirty="0">
                <a:solidFill>
                  <a:srgbClr val="000000"/>
                </a:solidFill>
                <a:latin typeface="Arial"/>
              </a:rPr>
              <a:t>La manipulació emocional utilitza diversos grups socials com a argument indirecte per defensar «contramesures extremes».</a:t>
            </a:r>
          </a:p>
        </p:txBody>
      </p:sp>
      <p:sp>
        <p:nvSpPr>
          <p:cNvPr id="704"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BB5C2F5-1761-4A76-BC2B-5138DCD506B1}" type="slidenum">
              <a:rPr lang="fr-BE" sz="1200" b="0" strike="noStrike" spc="-1">
                <a:solidFill>
                  <a:srgbClr val="000000"/>
                </a:solidFill>
                <a:latin typeface="+mn-lt"/>
                <a:ea typeface="+mn-ea"/>
              </a:rPr>
              <a:t>10</a:t>
            </a:fld>
            <a:endParaRPr lang="fr-BE" sz="1200" b="0" strike="noStrike" spc="-1">
              <a:solidFill>
                <a:srgbClr val="000000"/>
              </a:solidFill>
              <a:latin typeface="+mn-lt"/>
              <a:ea typeface="+mn-e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PlaceHolder 1"/>
          <p:cNvSpPr>
            <a:spLocks noGrp="1" noRot="1" noChangeAspect="1"/>
          </p:cNvSpPr>
          <p:nvPr>
            <p:ph type="sldImg"/>
          </p:nvPr>
        </p:nvSpPr>
        <p:spPr>
          <a:xfrm>
            <a:off x="685800" y="1143000"/>
            <a:ext cx="5486400" cy="3086100"/>
          </a:xfrm>
          <a:prstGeom prst="rect">
            <a:avLst/>
          </a:prstGeom>
        </p:spPr>
      </p:sp>
      <p:sp>
        <p:nvSpPr>
          <p:cNvPr id="706"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ca-ES" sz="1200" b="0" strike="noStrike" dirty="0">
                <a:latin typeface="Arial"/>
                <a:ea typeface="Calibri"/>
              </a:rPr>
              <a:t>COM FUNCIONA LA DESINFORMACIÓ </a:t>
            </a:r>
          </a:p>
          <a:p>
            <a:pPr>
              <a:lnSpc>
                <a:spcPct val="100000"/>
              </a:lnSpc>
              <a:tabLst>
                <a:tab pos="0" algn="l"/>
              </a:tabLst>
            </a:pPr>
            <a:endParaRPr lang="fr-BE" sz="1200" b="0" strike="noStrike" spc="-1" dirty="0">
              <a:latin typeface="Arial"/>
            </a:endParaRPr>
          </a:p>
          <a:p>
            <a:pPr marL="171360" indent="-171000">
              <a:lnSpc>
                <a:spcPct val="100000"/>
              </a:lnSpc>
              <a:buClr>
                <a:srgbClr val="000000"/>
              </a:buClr>
              <a:buFont typeface="Wingdings" charset="2"/>
              <a:buChar char=""/>
              <a:tabLst>
                <a:tab pos="0" algn="l"/>
              </a:tabLst>
            </a:pPr>
            <a:r>
              <a:rPr lang="ca-ES" sz="1200" b="0" strike="noStrike" dirty="0">
                <a:latin typeface="Arial"/>
                <a:ea typeface="Calibri"/>
              </a:rPr>
              <a:t>Objectius didàctics:</a:t>
            </a:r>
          </a:p>
          <a:p>
            <a:pPr marL="171360" indent="-171000">
              <a:lnSpc>
                <a:spcPct val="100000"/>
              </a:lnSpc>
              <a:buClr>
                <a:srgbClr val="000000"/>
              </a:buClr>
              <a:buFont typeface="Wingdings" charset="2"/>
              <a:buChar char="-"/>
              <a:tabLst>
                <a:tab pos="0" algn="l"/>
              </a:tabLst>
            </a:pPr>
            <a:r>
              <a:rPr lang="ca-ES" sz="1200" b="0" strike="noStrike" dirty="0">
                <a:latin typeface="Arial"/>
                <a:ea typeface="Calibri"/>
              </a:rPr>
              <a:t>Entendre quins són els principals actors, conductes i continguts que defineixen la desinformació.</a:t>
            </a:r>
          </a:p>
          <a:p>
            <a:pPr marL="171360" indent="-171000">
              <a:lnSpc>
                <a:spcPct val="100000"/>
              </a:lnSpc>
              <a:buClr>
                <a:srgbClr val="000000"/>
              </a:buClr>
              <a:buFont typeface="Wingdings" charset="2"/>
              <a:buChar char="-"/>
              <a:tabLst>
                <a:tab pos="0" algn="l"/>
              </a:tabLst>
            </a:pPr>
            <a:r>
              <a:rPr lang="ca-ES" sz="1200" b="0" strike="noStrike" dirty="0">
                <a:latin typeface="Arial"/>
                <a:ea typeface="Calibri"/>
              </a:rPr>
              <a:t>Comprendre que els que difonen la desinformació sovint intenten evocar intencionadament respostes emocionals en els lectors.</a:t>
            </a:r>
          </a:p>
          <a:p>
            <a:pPr marL="171360" indent="-171000">
              <a:lnSpc>
                <a:spcPct val="100000"/>
              </a:lnSpc>
              <a:buClr>
                <a:srgbClr val="000000"/>
              </a:buClr>
              <a:buFont typeface="Wingdings" charset="2"/>
              <a:buChar char="-"/>
              <a:tabLst>
                <a:tab pos="0" algn="l"/>
              </a:tabLst>
            </a:pPr>
            <a:r>
              <a:rPr lang="ca-ES" sz="1200" b="0" strike="noStrike" dirty="0">
                <a:latin typeface="Arial"/>
                <a:ea typeface="Calibri"/>
              </a:rPr>
              <a:t>Entendre que tots estem exposats al risc de la desinformació i debatre els motius pels quals és perillós.</a:t>
            </a:r>
          </a:p>
          <a:p>
            <a:pPr>
              <a:lnSpc>
                <a:spcPct val="100000"/>
              </a:lnSpc>
              <a:tabLst>
                <a:tab pos="0" algn="l"/>
              </a:tabLst>
            </a:pPr>
            <a:endParaRPr lang="fr-BE" sz="1200" b="0" strike="noStrike" spc="-1" dirty="0">
              <a:latin typeface="Arial"/>
            </a:endParaRPr>
          </a:p>
          <a:p>
            <a:pPr>
              <a:lnSpc>
                <a:spcPct val="100000"/>
              </a:lnSpc>
              <a:tabLst>
                <a:tab pos="0" algn="l"/>
              </a:tabLst>
            </a:pPr>
            <a:r>
              <a:rPr lang="ca-ES" sz="2000" b="0" strike="noStrike" dirty="0">
                <a:latin typeface="Arial"/>
                <a:ea typeface="Calibri"/>
              </a:rPr>
              <a:t>Descripcions:</a:t>
            </a:r>
            <a:r>
              <a:rPr lang="ca-ES" dirty="0"/>
              <a:t/>
            </a:r>
            <a:br>
              <a:rPr lang="ca-ES" dirty="0"/>
            </a:br>
            <a:r>
              <a:rPr lang="ca-ES" sz="2000" b="0" strike="noStrike" dirty="0">
                <a:latin typeface="Arial"/>
                <a:ea typeface="Calibri"/>
              </a:rPr>
              <a:t>- Quan comencem a creure alguna cosa i quan estem disposats a fer un pas més per defensar alguna cosa?</a:t>
            </a:r>
          </a:p>
          <a:p>
            <a:pPr>
              <a:lnSpc>
                <a:spcPct val="100000"/>
              </a:lnSpc>
              <a:tabLst>
                <a:tab pos="0" algn="l"/>
              </a:tabLst>
            </a:pPr>
            <a:r>
              <a:rPr lang="ca-ES" sz="2000" b="0" strike="noStrike" dirty="0">
                <a:latin typeface="Arial"/>
                <a:ea typeface="Calibri"/>
              </a:rPr>
              <a:t>- La desinformació és un procés, no es dona d’un dia per l’altre:</a:t>
            </a:r>
          </a:p>
          <a:p>
            <a:pPr>
              <a:lnSpc>
                <a:spcPct val="100000"/>
              </a:lnSpc>
              <a:tabLst>
                <a:tab pos="0" algn="l"/>
              </a:tabLst>
            </a:pPr>
            <a:r>
              <a:rPr lang="ca-ES" sz="2000" b="0" strike="noStrike" dirty="0">
                <a:latin typeface="Arial"/>
                <a:ea typeface="Calibri"/>
              </a:rPr>
              <a:t>- L’informe d’una investigació falsa que vinculava la vacuna contra el xarampió amb l’autisme es va publicar el </a:t>
            </a:r>
            <a:r>
              <a:rPr lang="ca-ES" sz="2000" b="0" strike="noStrike" dirty="0" smtClean="0">
                <a:latin typeface="Arial"/>
                <a:ea typeface="Calibri"/>
              </a:rPr>
              <a:t>1998 </a:t>
            </a:r>
            <a:r>
              <a:rPr lang="en-GB" sz="2000" baseline="0" dirty="0" smtClean="0">
                <a:sym typeface="Wingdings" panose="05000000000000000000" pitchFamily="2" charset="2"/>
              </a:rPr>
              <a:t> </a:t>
            </a:r>
            <a:r>
              <a:rPr lang="ca-ES" sz="1200" b="0" strike="noStrike" dirty="0" smtClean="0">
                <a:solidFill>
                  <a:srgbClr val="000000"/>
                </a:solidFill>
                <a:latin typeface="Times New Roman"/>
                <a:ea typeface="Arial"/>
              </a:rPr>
              <a:t>La recerca </a:t>
            </a:r>
            <a:r>
              <a:rPr lang="ca-ES" sz="1200" b="0" strike="noStrike" dirty="0">
                <a:solidFill>
                  <a:srgbClr val="000000"/>
                </a:solidFill>
                <a:latin typeface="Times New Roman"/>
                <a:ea typeface="Arial"/>
              </a:rPr>
              <a:t>falsa genera por de la vacunació, cosa que es tradueix en un augment dels casos de xarampió.</a:t>
            </a:r>
          </a:p>
          <a:p>
            <a:pPr>
              <a:lnSpc>
                <a:spcPct val="100000"/>
              </a:lnSpc>
              <a:tabLst>
                <a:tab pos="0" algn="l"/>
              </a:tabLst>
            </a:pPr>
            <a:r>
              <a:rPr lang="ca-ES" sz="2000" b="0" strike="noStrike" dirty="0">
                <a:solidFill>
                  <a:srgbClr val="000000"/>
                </a:solidFill>
                <a:latin typeface="Times New Roman"/>
                <a:ea typeface="Arial"/>
              </a:rPr>
              <a:t>- Motivació per donar suport a una idea o causa per un benefici polític o econòmic.</a:t>
            </a:r>
          </a:p>
          <a:p>
            <a:pPr>
              <a:lnSpc>
                <a:spcPct val="100000"/>
              </a:lnSpc>
              <a:tabLst>
                <a:tab pos="0" algn="l"/>
              </a:tabLst>
            </a:pPr>
            <a:r>
              <a:rPr lang="ca-ES" sz="1200" b="0" strike="noStrike" dirty="0">
                <a:solidFill>
                  <a:srgbClr val="000000"/>
                </a:solidFill>
                <a:latin typeface="Times New Roman"/>
                <a:ea typeface="Arial"/>
              </a:rPr>
              <a:t>- Es convida els alumnes a reflexionar sobre el fet que no es pot donar un debat real a menys que tothom pugui prendre decisions informades a partir de dades </a:t>
            </a:r>
            <a:r>
              <a:rPr lang="ca-ES" sz="1200" b="0" strike="noStrike" dirty="0" smtClean="0">
                <a:solidFill>
                  <a:srgbClr val="000000"/>
                </a:solidFill>
                <a:latin typeface="Times New Roman"/>
                <a:ea typeface="Arial"/>
              </a:rPr>
              <a:t>contrastades; </a:t>
            </a:r>
            <a:r>
              <a:rPr lang="ca-ES" sz="1200" b="0" strike="noStrike" dirty="0">
                <a:solidFill>
                  <a:srgbClr val="000000"/>
                </a:solidFill>
                <a:latin typeface="Times New Roman"/>
                <a:ea typeface="Arial"/>
              </a:rPr>
              <a:t>totes les opinions són acceptables, però difondre mentides, no.</a:t>
            </a:r>
          </a:p>
          <a:p>
            <a:pPr>
              <a:lnSpc>
                <a:spcPct val="100000"/>
              </a:lnSpc>
              <a:tabLst>
                <a:tab pos="0" algn="l"/>
              </a:tabLst>
            </a:pPr>
            <a:endParaRPr lang="fr-BE" sz="1200" b="0" strike="noStrike" spc="-1" dirty="0">
              <a:latin typeface="Arial"/>
            </a:endParaRPr>
          </a:p>
          <a:p>
            <a:pPr>
              <a:lnSpc>
                <a:spcPct val="100000"/>
              </a:lnSpc>
              <a:tabLst>
                <a:tab pos="0" algn="l"/>
              </a:tabLst>
            </a:pPr>
            <a:endParaRPr lang="fr-BE" sz="1200" b="0" strike="noStrike" spc="-1" dirty="0">
              <a:latin typeface="Arial"/>
            </a:endParaRPr>
          </a:p>
          <a:p>
            <a:pPr>
              <a:lnSpc>
                <a:spcPct val="100000"/>
              </a:lnSpc>
              <a:tabLst>
                <a:tab pos="0" algn="l"/>
              </a:tabLst>
            </a:pPr>
            <a:endParaRPr lang="fr-BE" sz="1200" b="0" strike="noStrike" spc="-1" dirty="0">
              <a:latin typeface="Arial"/>
            </a:endParaRPr>
          </a:p>
        </p:txBody>
      </p:sp>
      <p:sp>
        <p:nvSpPr>
          <p:cNvPr id="707"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2A61A50A-B1C2-4396-8DBD-42F7DF8096CF}" type="slidenum">
              <a:rPr lang="fr-BE" sz="1200" b="0" strike="noStrike" spc="-1">
                <a:solidFill>
                  <a:srgbClr val="000000"/>
                </a:solidFill>
                <a:latin typeface="+mn-lt"/>
                <a:ea typeface="+mn-ea"/>
              </a:rPr>
              <a:t>11</a:t>
            </a:fld>
            <a:endParaRPr lang="fr-BE" sz="1200" b="0" strike="noStrike" spc="-1">
              <a:solidFill>
                <a:srgbClr val="000000"/>
              </a:solidFill>
              <a:latin typeface="+mn-lt"/>
              <a:ea typeface="+mn-e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PlaceHolder 1"/>
          <p:cNvSpPr>
            <a:spLocks noGrp="1" noRot="1" noChangeAspect="1"/>
          </p:cNvSpPr>
          <p:nvPr>
            <p:ph type="sldImg"/>
          </p:nvPr>
        </p:nvSpPr>
        <p:spPr>
          <a:xfrm>
            <a:off x="685800" y="1143000"/>
            <a:ext cx="5486040" cy="3085920"/>
          </a:xfrm>
          <a:prstGeom prst="rect">
            <a:avLst/>
          </a:prstGeom>
        </p:spPr>
      </p:sp>
      <p:sp>
        <p:nvSpPr>
          <p:cNvPr id="709"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ca-ES" sz="2000" b="0" strike="noStrike" dirty="0">
                <a:latin typeface="Arial"/>
              </a:rPr>
              <a:t>Guió del docent:</a:t>
            </a:r>
            <a:r>
              <a:rPr lang="ca-ES" dirty="0"/>
              <a:t/>
            </a:r>
            <a:br>
              <a:rPr lang="ca-ES" dirty="0"/>
            </a:br>
            <a:endParaRPr lang="ca-ES" dirty="0"/>
          </a:p>
          <a:p>
            <a:pPr marL="171360" indent="-171000">
              <a:lnSpc>
                <a:spcPct val="100000"/>
              </a:lnSpc>
              <a:buClr>
                <a:srgbClr val="000000"/>
              </a:buClr>
              <a:buFont typeface="StarSymbol"/>
              <a:buChar char="-"/>
              <a:tabLst>
                <a:tab pos="0" algn="l"/>
              </a:tabLst>
            </a:pPr>
            <a:r>
              <a:rPr lang="ca-ES" sz="2000" b="0" strike="noStrike" dirty="0">
                <a:latin typeface="Arial"/>
              </a:rPr>
              <a:t>Exagerar les diferències és una eina per debilitar una comunitat.</a:t>
            </a:r>
          </a:p>
          <a:p>
            <a:pPr marL="171360" indent="-171000">
              <a:lnSpc>
                <a:spcPct val="100000"/>
              </a:lnSpc>
              <a:buClr>
                <a:srgbClr val="000000"/>
              </a:buClr>
              <a:buFont typeface="StarSymbol"/>
              <a:buChar char="-"/>
              <a:tabLst>
                <a:tab pos="0" algn="l"/>
              </a:tabLst>
            </a:pPr>
            <a:r>
              <a:rPr lang="ca-ES" sz="2000" b="0" strike="noStrike" dirty="0">
                <a:latin typeface="Arial"/>
              </a:rPr>
              <a:t>Una comunitat forta que es manté unida darrere dels seus valors compartits i la seva identitat comuna costa més d’afeblir.</a:t>
            </a:r>
          </a:p>
          <a:p>
            <a:pPr>
              <a:lnSpc>
                <a:spcPct val="100000"/>
              </a:lnSpc>
              <a:tabLst>
                <a:tab pos="0" algn="l"/>
              </a:tabLst>
            </a:pPr>
            <a:endParaRPr lang="fr-BE" sz="2000" b="0" strike="noStrike" spc="-1" dirty="0">
              <a:latin typeface="Arial"/>
            </a:endParaRPr>
          </a:p>
          <a:p>
            <a:pPr>
              <a:lnSpc>
                <a:spcPct val="100000"/>
              </a:lnSpc>
              <a:tabLst>
                <a:tab pos="0" algn="l"/>
              </a:tabLst>
            </a:pPr>
            <a:endParaRPr lang="fr-BE" sz="2000" b="0" strike="noStrike" spc="-1" dirty="0">
              <a:latin typeface="Arial"/>
            </a:endParaRPr>
          </a:p>
        </p:txBody>
      </p:sp>
      <p:sp>
        <p:nvSpPr>
          <p:cNvPr id="71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E4F7DDB-074D-48B9-83FF-4BB126810B9C}" type="slidenum">
              <a:rPr lang="fr-BE" sz="1200" b="0" strike="noStrike" spc="-1">
                <a:solidFill>
                  <a:srgbClr val="000000"/>
                </a:solidFill>
                <a:latin typeface="+mn-lt"/>
                <a:ea typeface="+mn-ea"/>
              </a:rPr>
              <a:t>12</a:t>
            </a:fld>
            <a:endParaRPr lang="fr-BE" sz="1200" b="0" strike="noStrike" spc="-1">
              <a:solidFill>
                <a:srgbClr val="000000"/>
              </a:solidFill>
              <a:latin typeface="+mn-lt"/>
              <a:ea typeface="+mn-e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 name="PlaceHolder 1"/>
          <p:cNvSpPr>
            <a:spLocks noGrp="1" noRot="1" noChangeAspect="1"/>
          </p:cNvSpPr>
          <p:nvPr>
            <p:ph type="sldImg"/>
          </p:nvPr>
        </p:nvSpPr>
        <p:spPr>
          <a:xfrm>
            <a:off x="685800" y="1143000"/>
            <a:ext cx="5486400" cy="3086100"/>
          </a:xfrm>
          <a:prstGeom prst="rect">
            <a:avLst/>
          </a:prstGeom>
        </p:spPr>
      </p:sp>
      <p:sp>
        <p:nvSpPr>
          <p:cNvPr id="712" name="PlaceHolder 2"/>
          <p:cNvSpPr>
            <a:spLocks noGrp="1"/>
          </p:cNvSpPr>
          <p:nvPr>
            <p:ph type="body"/>
          </p:nvPr>
        </p:nvSpPr>
        <p:spPr>
          <a:xfrm>
            <a:off x="685800" y="4400640"/>
            <a:ext cx="5486040" cy="3600000"/>
          </a:xfrm>
          <a:prstGeom prst="rect">
            <a:avLst/>
          </a:prstGeom>
        </p:spPr>
        <p:txBody>
          <a:bodyPr>
            <a:noAutofit/>
          </a:bodyPr>
          <a:lstStyle/>
          <a:p>
            <a:pPr marL="171360" indent="-171000">
              <a:lnSpc>
                <a:spcPct val="100000"/>
              </a:lnSpc>
              <a:buClr>
                <a:srgbClr val="000000"/>
              </a:buClr>
              <a:buFont typeface="StarSymbol"/>
              <a:buChar char="-"/>
            </a:pPr>
            <a:r>
              <a:rPr lang="ca-ES" sz="2000" b="0" strike="noStrike" dirty="0">
                <a:latin typeface="Arial"/>
              </a:rPr>
              <a:t>Per tant, s’utilitza la desinformació per dividir la població i exagerar-ne les diferències internes.</a:t>
            </a:r>
          </a:p>
          <a:p>
            <a:pPr marL="171360" indent="-171000">
              <a:lnSpc>
                <a:spcPct val="100000"/>
              </a:lnSpc>
              <a:buClr>
                <a:srgbClr val="000000"/>
              </a:buClr>
              <a:buFont typeface="StarSymbol"/>
              <a:buChar char="-"/>
            </a:pPr>
            <a:r>
              <a:rPr lang="ca-ES" sz="1200" b="0" strike="noStrike" dirty="0">
                <a:latin typeface="Arial"/>
                <a:ea typeface="Arial"/>
              </a:rPr>
              <a:t>Els generadors de desinformació volen polaritzar les nostres societats i fomentar un discurs de «nosaltres contra ells».</a:t>
            </a:r>
          </a:p>
          <a:p>
            <a:pPr marL="171360" indent="-171000">
              <a:lnSpc>
                <a:spcPct val="100000"/>
              </a:lnSpc>
              <a:buClr>
                <a:srgbClr val="000000"/>
              </a:buClr>
              <a:buFont typeface="StarSymbol"/>
              <a:buChar char="-"/>
            </a:pPr>
            <a:r>
              <a:rPr lang="ca-ES" sz="2000" b="0" strike="noStrike" dirty="0">
                <a:latin typeface="Arial"/>
                <a:ea typeface="Arial"/>
              </a:rPr>
              <a:t>Si els que abans eren amics ara estan dividits, és molt més fàcil combatre els grups petits per separat.</a:t>
            </a:r>
          </a:p>
          <a:p>
            <a:pPr marL="171360" indent="-171000">
              <a:lnSpc>
                <a:spcPct val="100000"/>
              </a:lnSpc>
              <a:buClr>
                <a:srgbClr val="000000"/>
              </a:buClr>
              <a:buFont typeface="StarSymbol"/>
              <a:buChar char="-"/>
            </a:pPr>
            <a:r>
              <a:rPr lang="ca-ES" sz="1200" b="0" strike="noStrike" dirty="0">
                <a:latin typeface="Arial"/>
                <a:ea typeface="Arial"/>
              </a:rPr>
              <a:t>Però bona part del progrés de la civilització resulta de trobar solucions intermèdies entre els interessos de diferents grups.</a:t>
            </a:r>
          </a:p>
        </p:txBody>
      </p:sp>
      <p:sp>
        <p:nvSpPr>
          <p:cNvPr id="71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DAA35B99-759D-40FB-9B61-21CA6756925B}" type="slidenum">
              <a:rPr lang="fr-BE" sz="1200" b="0" strike="noStrike" spc="-1">
                <a:solidFill>
                  <a:srgbClr val="000000"/>
                </a:solidFill>
                <a:latin typeface="+mn-lt"/>
                <a:ea typeface="+mn-ea"/>
              </a:rPr>
              <a:t>13</a:t>
            </a:fld>
            <a:endParaRPr lang="fr-BE" sz="1200" b="0" strike="noStrike" spc="-1">
              <a:solidFill>
                <a:srgbClr val="000000"/>
              </a:solidFill>
              <a:latin typeface="+mn-lt"/>
              <a:ea typeface="+mn-e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 name="PlaceHolder 1"/>
          <p:cNvSpPr>
            <a:spLocks noGrp="1" noRot="1" noChangeAspect="1"/>
          </p:cNvSpPr>
          <p:nvPr>
            <p:ph type="sldImg"/>
          </p:nvPr>
        </p:nvSpPr>
        <p:spPr>
          <a:xfrm>
            <a:off x="685800" y="1143000"/>
            <a:ext cx="5486400" cy="3086100"/>
          </a:xfrm>
          <a:prstGeom prst="rect">
            <a:avLst/>
          </a:prstGeom>
        </p:spPr>
      </p:sp>
      <p:sp>
        <p:nvSpPr>
          <p:cNvPr id="715"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ca-ES" sz="1200" b="0" strike="noStrike" dirty="0">
                <a:solidFill>
                  <a:srgbClr val="000000"/>
                </a:solidFill>
                <a:latin typeface="+mn-lt"/>
                <a:ea typeface="+mn-ea"/>
              </a:rPr>
              <a:t>Tothom correm el risc de ser víctimes de la desinformació. És un fenomen perillós que pot:</a:t>
            </a:r>
          </a:p>
          <a:p>
            <a:pPr marL="216000" indent="-216000">
              <a:lnSpc>
                <a:spcPct val="100000"/>
              </a:lnSpc>
            </a:pPr>
            <a:r>
              <a:rPr lang="ca-ES" sz="1200" b="1" strike="noStrike" dirty="0">
                <a:solidFill>
                  <a:srgbClr val="000000"/>
                </a:solidFill>
                <a:latin typeface="+mn-lt"/>
                <a:ea typeface="+mn-ea"/>
              </a:rPr>
              <a:t>- estendre la desconfiança en les institucions públiques</a:t>
            </a:r>
            <a:r>
              <a:rPr lang="ca-ES" sz="1200" b="0" strike="noStrike" dirty="0">
                <a:solidFill>
                  <a:srgbClr val="000000"/>
                </a:solidFill>
                <a:latin typeface="+mn-lt"/>
                <a:ea typeface="+mn-ea"/>
              </a:rPr>
              <a:t>, cosa que pot derivar en apatia política o una radicalització,</a:t>
            </a:r>
          </a:p>
          <a:p>
            <a:pPr marL="216000" indent="-216000">
              <a:lnSpc>
                <a:spcPct val="100000"/>
              </a:lnSpc>
            </a:pPr>
            <a:r>
              <a:rPr lang="ca-ES" sz="1200" b="1" strike="noStrike" dirty="0">
                <a:solidFill>
                  <a:srgbClr val="000000"/>
                </a:solidFill>
                <a:latin typeface="+mn-lt"/>
                <a:ea typeface="+mn-ea"/>
              </a:rPr>
              <a:t>- estendre la desconfiança en la informació científica i mèdica</a:t>
            </a:r>
            <a:r>
              <a:rPr lang="ca-ES" sz="1200" b="0" strike="noStrike" dirty="0">
                <a:solidFill>
                  <a:srgbClr val="000000"/>
                </a:solidFill>
                <a:latin typeface="+mn-lt"/>
                <a:ea typeface="+mn-ea"/>
              </a:rPr>
              <a:t>, cosa que pot comportar conseqüències greus per a la</a:t>
            </a:r>
            <a:r>
              <a:rPr lang="ca-ES" sz="1200" b="0" strike="noStrike" dirty="0">
                <a:solidFill>
                  <a:srgbClr val="FF0000"/>
                </a:solidFill>
                <a:latin typeface="+mn-lt"/>
                <a:ea typeface="+mn-ea"/>
              </a:rPr>
              <a:t> </a:t>
            </a:r>
            <a:r>
              <a:rPr lang="ca-ES" sz="1200" b="0" strike="noStrike" dirty="0">
                <a:solidFill>
                  <a:srgbClr val="000000"/>
                </a:solidFill>
                <a:latin typeface="+mn-lt"/>
                <a:ea typeface="+mn-ea"/>
              </a:rPr>
              <a:t>salut.</a:t>
            </a:r>
          </a:p>
        </p:txBody>
      </p:sp>
      <p:sp>
        <p:nvSpPr>
          <p:cNvPr id="71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E51FF70-DF60-4177-9212-8808B0632062}" type="slidenum">
              <a:rPr lang="fr-BE" sz="1200" b="0" strike="noStrike" spc="-1">
                <a:solidFill>
                  <a:srgbClr val="000000"/>
                </a:solidFill>
                <a:latin typeface="+mn-lt"/>
                <a:ea typeface="+mn-ea"/>
              </a:rPr>
              <a:t>14</a:t>
            </a:fld>
            <a:endParaRPr lang="fr-BE" sz="1200" b="0" strike="noStrike" spc="-1">
              <a:solidFill>
                <a:srgbClr val="000000"/>
              </a:solidFill>
              <a:latin typeface="+mn-lt"/>
              <a:ea typeface="+mn-e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 name="PlaceHolder 1"/>
          <p:cNvSpPr>
            <a:spLocks noGrp="1" noRot="1" noChangeAspect="1"/>
          </p:cNvSpPr>
          <p:nvPr>
            <p:ph type="sldImg"/>
          </p:nvPr>
        </p:nvSpPr>
        <p:spPr>
          <a:xfrm>
            <a:off x="685800" y="1143000"/>
            <a:ext cx="5486040" cy="3085920"/>
          </a:xfrm>
          <a:prstGeom prst="rect">
            <a:avLst/>
          </a:prstGeom>
        </p:spPr>
      </p:sp>
      <p:sp>
        <p:nvSpPr>
          <p:cNvPr id="718"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ca-ES" sz="2000" b="0" strike="noStrike" dirty="0">
                <a:latin typeface="Arial"/>
                <a:ea typeface="+mn-ea"/>
              </a:rPr>
              <a:t>Alguns mitjans de comunicació de propietat estatal, com </a:t>
            </a:r>
            <a:r>
              <a:rPr lang="ca-ES" sz="2000" b="0" strike="noStrike" dirty="0" err="1">
                <a:latin typeface="Arial"/>
                <a:ea typeface="+mn-ea"/>
              </a:rPr>
              <a:t>Russia</a:t>
            </a:r>
            <a:r>
              <a:rPr lang="ca-ES" sz="2000" b="0" strike="noStrike" dirty="0">
                <a:latin typeface="Arial"/>
                <a:ea typeface="+mn-ea"/>
              </a:rPr>
              <a:t> </a:t>
            </a:r>
            <a:r>
              <a:rPr lang="ca-ES" sz="2000" b="0" strike="noStrike" dirty="0" err="1">
                <a:latin typeface="Arial"/>
                <a:ea typeface="+mn-ea"/>
              </a:rPr>
              <a:t>Today</a:t>
            </a:r>
            <a:r>
              <a:rPr lang="ca-ES" sz="2000" b="0" strike="noStrike" dirty="0">
                <a:latin typeface="Arial"/>
                <a:ea typeface="+mn-ea"/>
              </a:rPr>
              <a:t>, són «sospitosos habituals» entre els generadors de desinformació, especialment amb l’objectiu de sembrar la desconfiança i crear divisió dins de la UE i occident. </a:t>
            </a:r>
            <a:r>
              <a:rPr lang="ca-ES" sz="2000" b="0" strike="noStrike" dirty="0" smtClean="0">
                <a:latin typeface="Arial"/>
                <a:ea typeface="+mn-ea"/>
              </a:rPr>
              <a:t>Una </a:t>
            </a:r>
            <a:r>
              <a:rPr lang="ca-ES" sz="2000" b="0" strike="noStrike" dirty="0">
                <a:latin typeface="Arial"/>
                <a:ea typeface="+mn-ea"/>
              </a:rPr>
              <a:t>tàctica habitual dels actors que propaguen desinformació, especialment els vinculats al Kremlin, és sembrar la desconfiança en institucions democràtiques i intentar soscavar la Unió Europea saturant deliberadament l'espai informatiu de discursos falsos. En els exemples exposats aquí, la cobertura de Rússia </a:t>
            </a:r>
            <a:r>
              <a:rPr lang="ca-ES" sz="2000" b="0" strike="noStrike" dirty="0" err="1">
                <a:latin typeface="Arial"/>
                <a:ea typeface="+mn-ea"/>
              </a:rPr>
              <a:t>Today</a:t>
            </a:r>
            <a:r>
              <a:rPr lang="ca-ES" sz="2000" b="0" strike="noStrike" dirty="0">
                <a:latin typeface="Arial"/>
                <a:ea typeface="+mn-ea"/>
              </a:rPr>
              <a:t> se centra en el medicament </a:t>
            </a:r>
            <a:r>
              <a:rPr lang="ca-ES" sz="2000" b="0" strike="noStrike" dirty="0" err="1">
                <a:latin typeface="Arial"/>
                <a:ea typeface="+mn-ea"/>
              </a:rPr>
              <a:t>Remdesivir</a:t>
            </a:r>
            <a:r>
              <a:rPr lang="ca-ES" sz="2000" b="0" strike="noStrike" dirty="0">
                <a:latin typeface="Arial"/>
                <a:ea typeface="+mn-ea"/>
              </a:rPr>
              <a:t>, autoritzat</a:t>
            </a:r>
            <a:r>
              <a:rPr lang="ca-ES" sz="1200" b="0" strike="noStrike" dirty="0">
                <a:solidFill>
                  <a:srgbClr val="000000"/>
                </a:solidFill>
                <a:latin typeface="+mn-lt"/>
                <a:ea typeface="+mn-ea"/>
              </a:rPr>
              <a:t> a la UE el juliol de 2020 per al tractament de la </a:t>
            </a:r>
            <a:r>
              <a:rPr lang="ca-ES" sz="1200" b="0" strike="noStrike" dirty="0" err="1">
                <a:solidFill>
                  <a:srgbClr val="000000"/>
                </a:solidFill>
                <a:latin typeface="+mn-lt"/>
                <a:ea typeface="+mn-ea"/>
              </a:rPr>
              <a:t>covid</a:t>
            </a:r>
            <a:r>
              <a:rPr lang="ca-ES" sz="1200" b="0" strike="noStrike" dirty="0">
                <a:solidFill>
                  <a:srgbClr val="000000"/>
                </a:solidFill>
                <a:latin typeface="+mn-lt"/>
                <a:ea typeface="+mn-ea"/>
              </a:rPr>
              <a:t>-19 en adults i adolescents a partir de dotze anys amb pneumònia que requereixin oxigen suplementari. Els mitjans de comunicació afins al Kremlin han promogut un reguitzell d’històries enganyoses que relaten que la UE ha adquirit grans quantitats de </a:t>
            </a:r>
            <a:r>
              <a:rPr lang="ca-ES" sz="1200" b="0" strike="noStrike" dirty="0" err="1">
                <a:solidFill>
                  <a:srgbClr val="000000"/>
                </a:solidFill>
                <a:latin typeface="+mn-lt"/>
                <a:ea typeface="+mn-ea"/>
              </a:rPr>
              <a:t>Remdesivir</a:t>
            </a:r>
            <a:r>
              <a:rPr lang="ca-ES" sz="1200" b="0" strike="noStrike" dirty="0">
                <a:solidFill>
                  <a:srgbClr val="000000"/>
                </a:solidFill>
                <a:latin typeface="+mn-lt"/>
                <a:ea typeface="+mn-ea"/>
              </a:rPr>
              <a:t>, un tractament que suposadament l’OMS considerava ineficaç. Aquestes històries titllaven la mesura d’enorme fracàs de la política sanitària de la UE i «un dels escàndols més grans de la crisi sanitària». En realitat, segons l’OMS, la certesa dels resultats és baixa i les proves no van demostrar que el </a:t>
            </a:r>
            <a:r>
              <a:rPr lang="ca-ES" sz="1200" b="0" strike="noStrike" dirty="0" err="1">
                <a:solidFill>
                  <a:srgbClr val="000000"/>
                </a:solidFill>
                <a:latin typeface="+mn-lt"/>
                <a:ea typeface="+mn-ea"/>
              </a:rPr>
              <a:t>Remdesivir</a:t>
            </a:r>
            <a:r>
              <a:rPr lang="ca-ES" sz="1200" b="0" strike="noStrike" dirty="0">
                <a:solidFill>
                  <a:srgbClr val="000000"/>
                </a:solidFill>
                <a:latin typeface="+mn-lt"/>
                <a:ea typeface="+mn-ea"/>
              </a:rPr>
              <a:t> </a:t>
            </a:r>
            <a:r>
              <a:rPr lang="ca-ES" sz="1200" b="0" i="1" strike="noStrike" dirty="0">
                <a:solidFill>
                  <a:srgbClr val="000000"/>
                </a:solidFill>
                <a:latin typeface="+mn-lt"/>
                <a:ea typeface="+mn-ea"/>
              </a:rPr>
              <a:t>no</a:t>
            </a:r>
            <a:r>
              <a:rPr lang="ca-ES" sz="1200" b="0" strike="noStrike" dirty="0">
                <a:solidFill>
                  <a:srgbClr val="000000"/>
                </a:solidFill>
                <a:latin typeface="+mn-lt"/>
                <a:ea typeface="+mn-ea"/>
              </a:rPr>
              <a:t> reportés beneficis. La recomanació és </a:t>
            </a:r>
            <a:r>
              <a:rPr lang="ca-ES" sz="1200" b="0" i="1" strike="noStrike" dirty="0">
                <a:solidFill>
                  <a:srgbClr val="000000"/>
                </a:solidFill>
                <a:latin typeface="+mn-lt"/>
                <a:ea typeface="+mn-ea"/>
              </a:rPr>
              <a:t>condicional</a:t>
            </a:r>
            <a:r>
              <a:rPr lang="ca-ES" sz="1200" b="0" strike="noStrike" dirty="0">
                <a:solidFill>
                  <a:srgbClr val="000000"/>
                </a:solidFill>
                <a:latin typeface="+mn-lt"/>
                <a:ea typeface="+mn-ea"/>
              </a:rPr>
              <a:t>, que és la que s’emet quan no hi ha </a:t>
            </a:r>
            <a:r>
              <a:rPr lang="ca-ES" sz="1200" b="0" strike="noStrike" dirty="0" smtClean="0">
                <a:solidFill>
                  <a:srgbClr val="000000"/>
                </a:solidFill>
                <a:latin typeface="+mn-lt"/>
                <a:ea typeface="+mn-ea"/>
              </a:rPr>
              <a:t>una gran </a:t>
            </a:r>
            <a:r>
              <a:rPr lang="ca-ES" sz="1200" b="0" strike="noStrike" dirty="0">
                <a:solidFill>
                  <a:srgbClr val="000000"/>
                </a:solidFill>
                <a:latin typeface="+mn-lt"/>
                <a:ea typeface="+mn-ea"/>
              </a:rPr>
              <a:t>certesa sobre les proves dels beneficis i els riscos d’una intervenció. </a:t>
            </a:r>
          </a:p>
          <a:p>
            <a:pPr>
              <a:lnSpc>
                <a:spcPct val="100000"/>
              </a:lnSpc>
              <a:tabLst>
                <a:tab pos="0" algn="l"/>
              </a:tabLst>
            </a:pPr>
            <a:endParaRPr lang="fr-BE" sz="1200" b="0" strike="noStrike" spc="-1" dirty="0">
              <a:latin typeface="Arial"/>
            </a:endParaRPr>
          </a:p>
          <a:p>
            <a:pPr>
              <a:lnSpc>
                <a:spcPct val="100000"/>
              </a:lnSpc>
              <a:tabLst>
                <a:tab pos="0" algn="l"/>
              </a:tabLst>
            </a:pPr>
            <a:r>
              <a:rPr lang="ca-ES" sz="1200" b="0" strike="noStrike" dirty="0">
                <a:solidFill>
                  <a:srgbClr val="000000"/>
                </a:solidFill>
                <a:latin typeface="+mn-lt"/>
                <a:ea typeface="+mn-ea"/>
              </a:rPr>
              <a:t>Aquest és un mètode àmpliament emprat per actors maliciosos que difonen desinformació per obtenir un benefici polític i econòmic: en general, l’objectiu és debilitar la UE o occident presentant les seves polítiques i valors com un fracàs, de manera que se soscava la confiança de la gent en les institucions i les autoritats que prenen en aquestes decisions. En amplificar informació com ara la història que hem citat abans, els agents de la desinformació creen més confusió durant una situació ja de per si incerta, cosa que sovint comporta que la població no faci cas de les orientacions de les autoritats nacionals i els experts científics. </a:t>
            </a:r>
          </a:p>
          <a:p>
            <a:pPr>
              <a:lnSpc>
                <a:spcPct val="100000"/>
              </a:lnSpc>
              <a:tabLst>
                <a:tab pos="0" algn="l"/>
              </a:tabLst>
            </a:pPr>
            <a:endParaRPr lang="fr-BE" sz="1200" b="0" strike="noStrike" spc="-1" dirty="0">
              <a:latin typeface="Arial"/>
            </a:endParaRPr>
          </a:p>
          <a:p>
            <a:pPr>
              <a:lnSpc>
                <a:spcPct val="100000"/>
              </a:lnSpc>
              <a:tabLst>
                <a:tab pos="0" algn="l"/>
              </a:tabLst>
            </a:pPr>
            <a:r>
              <a:rPr lang="ca-ES" sz="2000" b="0" strike="noStrike" dirty="0">
                <a:solidFill>
                  <a:srgbClr val="000000"/>
                </a:solidFill>
                <a:latin typeface="+mn-lt"/>
                <a:ea typeface="+mn-ea"/>
              </a:rPr>
              <a:t>Font: https://www.youtube.com/watch?v=e7jiPDxxx3o&amp;ab_channel=RTFrance</a:t>
            </a:r>
          </a:p>
          <a:p>
            <a:pPr>
              <a:lnSpc>
                <a:spcPct val="100000"/>
              </a:lnSpc>
              <a:tabLst>
                <a:tab pos="0" algn="l"/>
              </a:tabLst>
            </a:pPr>
            <a:r>
              <a:rPr lang="ca-ES" sz="2000" b="0" strike="noStrike" dirty="0">
                <a:solidFill>
                  <a:srgbClr val="000000"/>
                </a:solidFill>
                <a:latin typeface="+mn-lt"/>
                <a:ea typeface="+mn-ea"/>
              </a:rPr>
              <a:t>https://www.who.int/es/news-room/feature-stories/detail/who-recommends-against-the-use-of-remdesivir-in-covid-19-patients</a:t>
            </a:r>
          </a:p>
          <a:p>
            <a:pPr>
              <a:lnSpc>
                <a:spcPct val="100000"/>
              </a:lnSpc>
              <a:tabLst>
                <a:tab pos="0" algn="l"/>
              </a:tabLst>
            </a:pPr>
            <a:r>
              <a:rPr lang="ca-ES" sz="2000" b="0" strike="noStrike" dirty="0">
                <a:solidFill>
                  <a:srgbClr val="000000"/>
                </a:solidFill>
                <a:latin typeface="+mn-lt"/>
                <a:ea typeface="+mn-ea"/>
              </a:rPr>
              <a:t>https://www.ema.europa.eu/en/news/update-remdesivir-ema-will-evaluate-new-data-solidarity-trial</a:t>
            </a:r>
          </a:p>
          <a:p>
            <a:pPr>
              <a:lnSpc>
                <a:spcPct val="100000"/>
              </a:lnSpc>
              <a:tabLst>
                <a:tab pos="0" algn="l"/>
              </a:tabLst>
            </a:pPr>
            <a:endParaRPr lang="fr-BE" sz="2000" b="0" strike="noStrike" spc="-1" dirty="0">
              <a:latin typeface="Arial"/>
            </a:endParaRPr>
          </a:p>
        </p:txBody>
      </p:sp>
      <p:sp>
        <p:nvSpPr>
          <p:cNvPr id="719"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6286EC12-9ABC-479E-AFA3-5D3A763A3274}" type="slidenum">
              <a:rPr lang="fr-BE" sz="1200" b="0" strike="noStrike" spc="-1">
                <a:solidFill>
                  <a:srgbClr val="000000"/>
                </a:solidFill>
                <a:latin typeface="+mn-lt"/>
                <a:ea typeface="+mn-ea"/>
              </a:rPr>
              <a:t>15</a:t>
            </a:fld>
            <a:endParaRPr lang="fr-BE" sz="1200" b="0" strike="noStrike" spc="-1">
              <a:solidFill>
                <a:srgbClr val="000000"/>
              </a:solidFill>
              <a:latin typeface="+mn-lt"/>
              <a:ea typeface="+mn-e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 name="PlaceHolder 1"/>
          <p:cNvSpPr>
            <a:spLocks noGrp="1" noRot="1" noChangeAspect="1"/>
          </p:cNvSpPr>
          <p:nvPr>
            <p:ph type="sldImg"/>
          </p:nvPr>
        </p:nvSpPr>
        <p:spPr>
          <a:xfrm>
            <a:off x="685800" y="1143000"/>
            <a:ext cx="5486400" cy="3086100"/>
          </a:xfrm>
          <a:prstGeom prst="rect">
            <a:avLst/>
          </a:prstGeom>
        </p:spPr>
      </p:sp>
      <p:sp>
        <p:nvSpPr>
          <p:cNvPr id="721"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ca-ES" sz="2000" b="0" strike="noStrike" dirty="0">
                <a:latin typeface="Arial"/>
              </a:rPr>
              <a:t>Tant si l’objectiu dels que difonen un discurs concret basat en la desinformació és un benefici polític com si és econòmic, les xarxes socials tenen una funció crucial a l’hora d’amplificar o aturar la propagació de desinformació. </a:t>
            </a:r>
            <a:endParaRPr lang="ca-ES" sz="2000" b="0" strike="noStrike" dirty="0" smtClean="0">
              <a:latin typeface="Arial"/>
            </a:endParaRPr>
          </a:p>
          <a:p>
            <a:pPr marL="216000" indent="-216000">
              <a:lnSpc>
                <a:spcPct val="100000"/>
              </a:lnSpc>
            </a:pPr>
            <a:endParaRPr lang="ca-ES" sz="2000" b="0" strike="noStrike" dirty="0" smtClean="0">
              <a:latin typeface="Arial"/>
            </a:endParaRPr>
          </a:p>
          <a:p>
            <a:pPr marL="216000" indent="-216000">
              <a:lnSpc>
                <a:spcPct val="100000"/>
              </a:lnSpc>
            </a:pPr>
            <a:r>
              <a:rPr lang="ca-ES" sz="2000" b="0" strike="noStrike" dirty="0" smtClean="0">
                <a:latin typeface="Arial"/>
              </a:rPr>
              <a:t>Guió </a:t>
            </a:r>
            <a:r>
              <a:rPr lang="ca-ES" sz="2000" b="0" strike="noStrike" dirty="0">
                <a:latin typeface="Arial"/>
              </a:rPr>
              <a:t>del docent:</a:t>
            </a:r>
            <a:r>
              <a:rPr lang="ca-ES" dirty="0"/>
              <a:t/>
            </a:r>
            <a:br>
              <a:rPr lang="ca-ES" dirty="0"/>
            </a:br>
            <a:endParaRPr lang="ca-ES" dirty="0"/>
          </a:p>
          <a:p>
            <a:pPr marL="171360" indent="-171000">
              <a:lnSpc>
                <a:spcPct val="100000"/>
              </a:lnSpc>
              <a:buClr>
                <a:srgbClr val="000000"/>
              </a:buClr>
              <a:buFont typeface="StarSymbol"/>
              <a:buChar char="-"/>
            </a:pPr>
            <a:r>
              <a:rPr lang="ca-ES" sz="2000" b="0" strike="noStrike" dirty="0">
                <a:latin typeface="Arial"/>
              </a:rPr>
              <a:t>Tothom fa servir les xarxes socials, també nosaltres mateixos i aquells en qui confiem, com els nostres amics i familiars. Per aquest motiu, hem d’estar especialment alerta amb la informació que veiem o rebem. Aquí dalt teniu un exemple de missatge de WhatsApp que conté informació completament falsa sobre </a:t>
            </a:r>
            <a:r>
              <a:rPr lang="ca-ES" sz="2000" b="0" strike="noStrike" dirty="0" smtClean="0">
                <a:latin typeface="+mn-lt"/>
              </a:rPr>
              <a:t>un fals remei per al coronavirus </a:t>
            </a:r>
            <a:r>
              <a:rPr lang="ca-ES" sz="2000" b="0" strike="noStrike" dirty="0">
                <a:latin typeface="Arial"/>
              </a:rPr>
              <a:t>(esquerra).</a:t>
            </a:r>
          </a:p>
          <a:p>
            <a:pPr marL="171360" indent="-171000">
              <a:lnSpc>
                <a:spcPct val="100000"/>
              </a:lnSpc>
              <a:buClr>
                <a:srgbClr val="000000"/>
              </a:buClr>
              <a:buFont typeface="StarSymbol"/>
              <a:buChar char="-"/>
            </a:pPr>
            <a:r>
              <a:rPr lang="ca-ES" sz="2000" b="0" strike="noStrike" dirty="0" err="1">
                <a:latin typeface="Arial"/>
              </a:rPr>
              <a:t>Pescaclics</a:t>
            </a:r>
            <a:r>
              <a:rPr lang="ca-ES" sz="2000" b="0" strike="noStrike" dirty="0">
                <a:latin typeface="Arial"/>
              </a:rPr>
              <a:t> (obtenció de beneficis a partir de clics) &gt; el disseny intencionat de titulars, imatges o vídeos de manera que resultin atractius i misteriosos per generar més clics. Recordeu l’article segons el qual el papa donava suport a </a:t>
            </a:r>
            <a:r>
              <a:rPr lang="ca-ES" sz="2000" b="0" strike="noStrike" dirty="0" err="1">
                <a:latin typeface="Arial"/>
              </a:rPr>
              <a:t>Trump</a:t>
            </a:r>
            <a:r>
              <a:rPr lang="ca-ES" sz="2000" b="0" strike="noStrike" dirty="0">
                <a:latin typeface="Arial"/>
              </a:rPr>
              <a:t>, que hem vist abans? Observeu també l’exemple d’aquí dalt sobre la suposada intenció de la UE de fusionar el Regne Unit amb </a:t>
            </a:r>
            <a:r>
              <a:rPr lang="ca-ES" sz="2000" b="0" strike="noStrike" dirty="0" smtClean="0">
                <a:latin typeface="Arial"/>
              </a:rPr>
              <a:t>França </a:t>
            </a:r>
            <a:r>
              <a:rPr lang="ca-ES" sz="2000" b="0" strike="noStrike" dirty="0">
                <a:latin typeface="Arial"/>
              </a:rPr>
              <a:t>(segona imatge).</a:t>
            </a:r>
          </a:p>
          <a:p>
            <a:pPr marL="171360" indent="-171000">
              <a:lnSpc>
                <a:spcPct val="100000"/>
              </a:lnSpc>
              <a:buClr>
                <a:srgbClr val="000000"/>
              </a:buClr>
              <a:buFont typeface="StarSymbol"/>
              <a:buChar char="-"/>
            </a:pPr>
            <a:r>
              <a:rPr lang="ca-ES" sz="2000" b="0" strike="noStrike" dirty="0">
                <a:latin typeface="Arial"/>
              </a:rPr>
              <a:t>Vegeu així mateix històries completament inventades com la que es mostra a dalt d’una publicació d’Instagram de l’abril de 2020 en què s'afirmava que s’havia trobat la vacuna contra el coronavirus, tot i que en aquell moment aquesta vacuna no existia </a:t>
            </a:r>
            <a:r>
              <a:rPr lang="ca-ES" sz="2000" b="0" strike="noStrike" dirty="0" smtClean="0">
                <a:latin typeface="Arial"/>
              </a:rPr>
              <a:t>ni s’havia </a:t>
            </a:r>
            <a:r>
              <a:rPr lang="ca-ES" sz="2000" b="0" strike="noStrike" dirty="0">
                <a:latin typeface="Arial"/>
              </a:rPr>
              <a:t>iniciat cap recerca avançada en aquest àmbit (tercera imatge).</a:t>
            </a:r>
          </a:p>
          <a:p>
            <a:pPr marL="171360" indent="-171000">
              <a:lnSpc>
                <a:spcPct val="100000"/>
              </a:lnSpc>
              <a:buClr>
                <a:srgbClr val="000000"/>
              </a:buClr>
              <a:buFont typeface="StarSymbol"/>
              <a:buChar char="-"/>
            </a:pPr>
            <a:r>
              <a:rPr lang="ca-ES" sz="2000" b="0" strike="noStrike" dirty="0">
                <a:latin typeface="Arial"/>
              </a:rPr>
              <a:t>Amplificació artificial &gt; fer que una història o discurs es torni viral per mitjans falsos, per exemple, amb perfils falsos i bots, inundant determinades publicacions de comentaris i compartint-les massivament perquè guanyin popularitat, o bé amb perfils creats intencionadament perquè semblin de persones «normals i corrents», amb descripcions de feines i aficions ordinàries, però que en realitat es gestionen de manera totalment artificial o en granges de trols. L’exemple que exposem aquí mostra respostes a diferents publicacions en comptes de </a:t>
            </a:r>
            <a:r>
              <a:rPr lang="ca-ES" sz="2000" b="0" strike="noStrike" dirty="0" err="1">
                <a:latin typeface="Arial"/>
              </a:rPr>
              <a:t>Twitter</a:t>
            </a:r>
            <a:r>
              <a:rPr lang="ca-ES" sz="2000" b="0" strike="noStrike" dirty="0">
                <a:latin typeface="Arial"/>
              </a:rPr>
              <a:t> que fan servir un discurs similar o un text idèntic, cosa que suggereix un enviament de missatges coordinat. Font: Informe de </a:t>
            </a:r>
            <a:r>
              <a:rPr lang="ca-ES" sz="2000" b="0" strike="noStrike" dirty="0" err="1">
                <a:latin typeface="Arial"/>
              </a:rPr>
              <a:t>l’Institute</a:t>
            </a:r>
            <a:r>
              <a:rPr lang="ca-ES" sz="2000" b="0" strike="noStrike" dirty="0">
                <a:latin typeface="Arial"/>
              </a:rPr>
              <a:t> for </a:t>
            </a:r>
            <a:r>
              <a:rPr lang="ca-ES" sz="2000" b="0" strike="noStrike" dirty="0" err="1">
                <a:latin typeface="Arial"/>
              </a:rPr>
              <a:t>Strategic</a:t>
            </a:r>
            <a:r>
              <a:rPr lang="ca-ES" sz="2000" b="0" strike="noStrike" dirty="0">
                <a:latin typeface="Arial"/>
              </a:rPr>
              <a:t> </a:t>
            </a:r>
            <a:r>
              <a:rPr lang="ca-ES" sz="2000" b="0" strike="noStrike" dirty="0" err="1">
                <a:latin typeface="Arial"/>
              </a:rPr>
              <a:t>Dialogue</a:t>
            </a:r>
            <a:r>
              <a:rPr lang="ca-ES" sz="2000" b="0" strike="noStrike" dirty="0">
                <a:latin typeface="Arial"/>
              </a:rPr>
              <a:t> i </a:t>
            </a:r>
            <a:r>
              <a:rPr lang="ca-ES" sz="2000" b="0" strike="noStrike" dirty="0" err="1">
                <a:latin typeface="Arial"/>
              </a:rPr>
              <a:t>l’Alliance</a:t>
            </a:r>
            <a:r>
              <a:rPr lang="ca-ES" sz="2000" b="0" strike="noStrike" dirty="0">
                <a:latin typeface="Arial"/>
              </a:rPr>
              <a:t> for </a:t>
            </a:r>
            <a:r>
              <a:rPr lang="ca-ES" sz="2000" b="0" strike="noStrike" dirty="0" err="1">
                <a:latin typeface="Arial"/>
              </a:rPr>
              <a:t>Securing</a:t>
            </a:r>
            <a:r>
              <a:rPr lang="ca-ES" sz="2000" b="0" strike="noStrike" dirty="0">
                <a:latin typeface="Arial"/>
              </a:rPr>
              <a:t> </a:t>
            </a:r>
            <a:r>
              <a:rPr lang="ca-ES" sz="2000" b="0" strike="noStrike" dirty="0" err="1">
                <a:latin typeface="Arial"/>
              </a:rPr>
              <a:t>Democracy</a:t>
            </a:r>
            <a:r>
              <a:rPr lang="ca-ES" sz="2000" b="0" strike="noStrike" dirty="0">
                <a:latin typeface="Arial"/>
              </a:rPr>
              <a:t>: https://www.isdglobal.org/wp-content/uploads/2020/08/ISDG-proCCP.pdf</a:t>
            </a:r>
          </a:p>
          <a:p>
            <a:pPr marL="171360" indent="-171000">
              <a:lnSpc>
                <a:spcPct val="100000"/>
              </a:lnSpc>
              <a:buClr>
                <a:srgbClr val="000000"/>
              </a:buClr>
              <a:buFont typeface="StarSymbol"/>
              <a:buChar char="-"/>
            </a:pPr>
            <a:r>
              <a:rPr lang="ca-ES" sz="2000" b="0" strike="noStrike" dirty="0">
                <a:latin typeface="Arial"/>
              </a:rPr>
              <a:t>Ús d’imatges descontextualitzades: en veurem un exemple a les diapositives següents. Una tècnica molt comuna de la desinformació és reutilitzar imatges antigues (sovint explícites o </a:t>
            </a:r>
            <a:r>
              <a:rPr lang="ca-ES" sz="2000" b="0" strike="noStrike" dirty="0" err="1">
                <a:latin typeface="Arial"/>
              </a:rPr>
              <a:t>impactants</a:t>
            </a:r>
            <a:r>
              <a:rPr lang="ca-ES" sz="2000" b="0" strike="noStrike" dirty="0">
                <a:latin typeface="Arial"/>
              </a:rPr>
              <a:t>) per referir-se a un succés actual o en contextos completament diferents.</a:t>
            </a:r>
          </a:p>
          <a:p>
            <a:pPr>
              <a:lnSpc>
                <a:spcPct val="100000"/>
              </a:lnSpc>
            </a:pPr>
            <a:endParaRPr lang="fr-BE" sz="2000" b="0" strike="noStrike" spc="-1" dirty="0">
              <a:latin typeface="Arial"/>
            </a:endParaRPr>
          </a:p>
          <a:p>
            <a:pPr>
              <a:lnSpc>
                <a:spcPct val="100000"/>
              </a:lnSpc>
              <a:tabLst>
                <a:tab pos="0" algn="l"/>
              </a:tabLst>
            </a:pPr>
            <a:r>
              <a:rPr lang="ca-ES" sz="2000" b="0" strike="noStrike" dirty="0">
                <a:latin typeface="Arial"/>
              </a:rPr>
              <a:t>Més informació: </a:t>
            </a:r>
            <a:r>
              <a:rPr lang="ca-ES" sz="2000" b="0" u="sng" strike="noStrike" dirty="0">
                <a:solidFill>
                  <a:srgbClr val="000000"/>
                </a:solidFill>
                <a:uFillTx/>
                <a:latin typeface="Arial"/>
                <a:hlinkClick r:id="rId3"/>
              </a:rPr>
              <a:t>https://www.cits.ucsb.edu/fake-news/spread</a:t>
            </a:r>
          </a:p>
        </p:txBody>
      </p:sp>
      <p:sp>
        <p:nvSpPr>
          <p:cNvPr id="722"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1F11EE6E-204F-40AC-9018-2829F6DA061B}" type="slidenum">
              <a:rPr lang="fr-BE" sz="1200" b="0" strike="noStrike" spc="-1">
                <a:solidFill>
                  <a:srgbClr val="000000"/>
                </a:solidFill>
                <a:latin typeface="+mn-lt"/>
                <a:ea typeface="+mn-ea"/>
              </a:rPr>
              <a:t>16</a:t>
            </a:fld>
            <a:endParaRPr lang="fr-BE" sz="1200" b="0" strike="noStrike" spc="-1">
              <a:solidFill>
                <a:srgbClr val="000000"/>
              </a:solidFill>
              <a:latin typeface="+mn-lt"/>
              <a:ea typeface="+mn-e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 name="PlaceHolder 1"/>
          <p:cNvSpPr>
            <a:spLocks noGrp="1" noRot="1" noChangeAspect="1"/>
          </p:cNvSpPr>
          <p:nvPr>
            <p:ph type="sldImg"/>
          </p:nvPr>
        </p:nvSpPr>
        <p:spPr>
          <a:xfrm>
            <a:off x="685800" y="1143000"/>
            <a:ext cx="5486040" cy="3085920"/>
          </a:xfrm>
          <a:prstGeom prst="rect">
            <a:avLst/>
          </a:prstGeom>
        </p:spPr>
      </p:sp>
      <p:sp>
        <p:nvSpPr>
          <p:cNvPr id="724" name="PlaceHolder 2"/>
          <p:cNvSpPr>
            <a:spLocks noGrp="1"/>
          </p:cNvSpPr>
          <p:nvPr>
            <p:ph type="body"/>
          </p:nvPr>
        </p:nvSpPr>
        <p:spPr>
          <a:xfrm>
            <a:off x="685800" y="4400640"/>
            <a:ext cx="5486040" cy="3600000"/>
          </a:xfrm>
          <a:prstGeom prst="rect">
            <a:avLst/>
          </a:prstGeom>
        </p:spPr>
        <p:txBody>
          <a:bodyPr>
            <a:noAutofit/>
          </a:bodyPr>
          <a:lstStyle/>
          <a:p>
            <a:pPr marL="171360" indent="-171000">
              <a:lnSpc>
                <a:spcPct val="100000"/>
              </a:lnSpc>
              <a:buClr>
                <a:srgbClr val="000000"/>
              </a:buClr>
              <a:buFont typeface="StarSymbol"/>
              <a:buChar char="-"/>
            </a:pPr>
            <a:r>
              <a:rPr lang="ca-ES" sz="2000" b="0" strike="noStrike" dirty="0" err="1">
                <a:latin typeface="Arial"/>
                <a:ea typeface="+mn-ea"/>
              </a:rPr>
              <a:t>TikTok</a:t>
            </a:r>
            <a:r>
              <a:rPr lang="ca-ES" sz="2000" b="0" strike="noStrike" dirty="0">
                <a:latin typeface="Arial"/>
                <a:ea typeface="+mn-ea"/>
              </a:rPr>
              <a:t>, l’aplicació de vídeos curts, ha experimentat un creixement increïblement ràpid en el nombre d’usuaris, especialment entre el públic adolescent. Però a mesura que la seva popularitat augmentava a Europa i als Estats Units,</a:t>
            </a:r>
            <a:r>
              <a:rPr lang="ca-ES" b="0" strike="noStrike" dirty="0"/>
              <a:t> </a:t>
            </a:r>
            <a:r>
              <a:rPr lang="ca-ES" sz="1200" b="0" strike="noStrike" dirty="0" err="1">
                <a:solidFill>
                  <a:srgbClr val="000000"/>
                </a:solidFill>
                <a:latin typeface="+mn-lt"/>
                <a:ea typeface="+mn-ea"/>
              </a:rPr>
              <a:t>TikTok</a:t>
            </a:r>
            <a:r>
              <a:rPr lang="ca-ES" sz="1200" b="0" strike="noStrike" dirty="0">
                <a:solidFill>
                  <a:srgbClr val="000000"/>
                </a:solidFill>
                <a:latin typeface="+mn-lt"/>
                <a:ea typeface="+mn-ea"/>
              </a:rPr>
              <a:t> també va començar a </a:t>
            </a:r>
            <a:r>
              <a:rPr lang="ca-ES" sz="1200" b="0" strike="noStrike" dirty="0" smtClean="0">
                <a:solidFill>
                  <a:srgbClr val="000000"/>
                </a:solidFill>
                <a:latin typeface="+mn-lt"/>
                <a:ea typeface="+mn-ea"/>
              </a:rPr>
              <a:t>contenir </a:t>
            </a:r>
            <a:r>
              <a:rPr lang="ca-ES" sz="1200" b="0" strike="noStrike" dirty="0">
                <a:solidFill>
                  <a:srgbClr val="000000"/>
                </a:solidFill>
                <a:latin typeface="+mn-lt"/>
                <a:ea typeface="+mn-ea"/>
              </a:rPr>
              <a:t>un ampli repertori de continguts falsos, bona part de caràcter polític, així com publicacions </a:t>
            </a:r>
            <a:r>
              <a:rPr lang="ca-ES" sz="1200" b="0" strike="noStrike" dirty="0" err="1">
                <a:solidFill>
                  <a:srgbClr val="000000"/>
                </a:solidFill>
                <a:latin typeface="+mn-lt"/>
                <a:ea typeface="+mn-ea"/>
              </a:rPr>
              <a:t>antivacunes</a:t>
            </a:r>
            <a:r>
              <a:rPr lang="ca-ES" sz="1200" b="0" strike="noStrike" dirty="0">
                <a:solidFill>
                  <a:srgbClr val="000000"/>
                </a:solidFill>
                <a:latin typeface="+mn-lt"/>
                <a:ea typeface="+mn-ea"/>
              </a:rPr>
              <a:t> i informació errònia sobre el canvi climàtic, com ara atacs a l’activista mediambiental sueca Greta </a:t>
            </a:r>
            <a:r>
              <a:rPr lang="ca-ES" sz="1200" b="0" strike="noStrike" dirty="0" err="1">
                <a:solidFill>
                  <a:srgbClr val="000000"/>
                </a:solidFill>
                <a:latin typeface="+mn-lt"/>
                <a:ea typeface="+mn-ea"/>
              </a:rPr>
              <a:t>Thunberg</a:t>
            </a:r>
            <a:r>
              <a:rPr lang="ca-ES" sz="1200" b="0" strike="noStrike" dirty="0">
                <a:solidFill>
                  <a:srgbClr val="000000"/>
                </a:solidFill>
                <a:latin typeface="+mn-lt"/>
                <a:ea typeface="+mn-ea"/>
              </a:rPr>
              <a:t>. </a:t>
            </a:r>
          </a:p>
          <a:p>
            <a:pPr marL="171360" indent="-171000">
              <a:lnSpc>
                <a:spcPct val="100000"/>
              </a:lnSpc>
              <a:buClr>
                <a:srgbClr val="000000"/>
              </a:buClr>
              <a:buFont typeface="StarSymbol"/>
              <a:buChar char="-"/>
            </a:pPr>
            <a:r>
              <a:rPr lang="ca-ES" sz="1200" b="0" strike="noStrike" dirty="0">
                <a:solidFill>
                  <a:srgbClr val="000000"/>
                </a:solidFill>
                <a:latin typeface="+mn-lt"/>
                <a:ea typeface="+mn-ea"/>
              </a:rPr>
              <a:t>A començaments del 2021, a </a:t>
            </a:r>
            <a:r>
              <a:rPr lang="ca-ES" sz="1200" b="0" strike="noStrike" dirty="0" err="1">
                <a:solidFill>
                  <a:srgbClr val="000000"/>
                </a:solidFill>
                <a:latin typeface="+mn-lt"/>
                <a:ea typeface="+mn-ea"/>
              </a:rPr>
              <a:t>TikTok</a:t>
            </a:r>
            <a:r>
              <a:rPr lang="ca-ES" sz="1200" b="0" strike="noStrike" dirty="0">
                <a:solidFill>
                  <a:srgbClr val="000000"/>
                </a:solidFill>
                <a:latin typeface="+mn-lt"/>
                <a:ea typeface="+mn-ea"/>
              </a:rPr>
              <a:t> hi havia una pila de vídeos que difonien afirmacions sense fonament i teories de la conspiració refutades sobre la pandèmia de </a:t>
            </a:r>
            <a:r>
              <a:rPr lang="ca-ES" sz="1200" b="0" strike="noStrike" dirty="0" err="1">
                <a:solidFill>
                  <a:srgbClr val="000000"/>
                </a:solidFill>
                <a:latin typeface="+mn-lt"/>
                <a:ea typeface="+mn-ea"/>
              </a:rPr>
              <a:t>covid</a:t>
            </a:r>
            <a:r>
              <a:rPr lang="ca-ES" sz="1200" b="0" strike="noStrike" dirty="0">
                <a:solidFill>
                  <a:srgbClr val="000000"/>
                </a:solidFill>
                <a:latin typeface="+mn-lt"/>
                <a:ea typeface="+mn-ea"/>
              </a:rPr>
              <a:t>-19.</a:t>
            </a:r>
          </a:p>
          <a:p>
            <a:pPr marL="171360" indent="-171000">
              <a:lnSpc>
                <a:spcPct val="100000"/>
              </a:lnSpc>
              <a:buClr>
                <a:srgbClr val="000000"/>
              </a:buClr>
              <a:buFont typeface="StarSymbol"/>
              <a:buChar char="-"/>
            </a:pPr>
            <a:r>
              <a:rPr lang="ca-ES" sz="1200" b="0" strike="noStrike" dirty="0">
                <a:solidFill>
                  <a:srgbClr val="000000"/>
                </a:solidFill>
                <a:latin typeface="+mn-lt"/>
                <a:ea typeface="+mn-ea"/>
              </a:rPr>
              <a:t>En vídeos com el que es mostra aquí, amb milers de visualitzacions combinades, s’afirmava que «el govern xinès» havia «creat un virus per tal de controlar la població» o que la pandèmia era «en realitat un atac bioquímic del govern» per distreure la gent. En un altre vídeo es deia que «la gent està convençuda que la Xina ha decidit alliberar el virus per “accident” [...] per tal de controlar la població».</a:t>
            </a:r>
          </a:p>
          <a:p>
            <a:pPr marL="171360" indent="-171000">
              <a:lnSpc>
                <a:spcPct val="100000"/>
              </a:lnSpc>
              <a:buClr>
                <a:srgbClr val="000000"/>
              </a:buClr>
              <a:buFont typeface="StarSymbol"/>
              <a:buChar char="-"/>
            </a:pPr>
            <a:r>
              <a:rPr lang="ca-ES" sz="1200" b="0" strike="noStrike" dirty="0">
                <a:solidFill>
                  <a:srgbClr val="000000"/>
                </a:solidFill>
                <a:latin typeface="+mn-lt"/>
                <a:ea typeface="+mn-ea"/>
              </a:rPr>
              <a:t>D’aleshores ençà, </a:t>
            </a:r>
            <a:r>
              <a:rPr lang="ca-ES" sz="1200" b="0" strike="noStrike" dirty="0" err="1">
                <a:solidFill>
                  <a:srgbClr val="000000"/>
                </a:solidFill>
                <a:latin typeface="+mn-lt"/>
                <a:ea typeface="+mn-ea"/>
              </a:rPr>
              <a:t>TikTok</a:t>
            </a:r>
            <a:r>
              <a:rPr lang="ca-ES" sz="1200" b="0" strike="noStrike" dirty="0">
                <a:solidFill>
                  <a:srgbClr val="000000"/>
                </a:solidFill>
                <a:latin typeface="+mn-lt"/>
                <a:ea typeface="+mn-ea"/>
              </a:rPr>
              <a:t> ha elaborat unes directrius clares en contra de la informació enganyosa a la plataforma, inclosa la informació mèdica errònia, però qualsevol usuari de l’aplicació sap amb quina rapidesa es poden començar i propagar noves tendències, etiquetes i reptes, per la qual cosa és important estar alerta quan visualitzem i compartim aquest tipus de contingut.</a:t>
            </a:r>
          </a:p>
          <a:p>
            <a:pPr>
              <a:lnSpc>
                <a:spcPct val="100000"/>
              </a:lnSpc>
            </a:pPr>
            <a:endParaRPr lang="fr-BE" sz="1200" b="0" strike="noStrike" spc="-1" dirty="0">
              <a:latin typeface="Arial"/>
            </a:endParaRPr>
          </a:p>
          <a:p>
            <a:pPr>
              <a:lnSpc>
                <a:spcPct val="100000"/>
              </a:lnSpc>
            </a:pPr>
            <a:r>
              <a:rPr lang="ca-ES" sz="1200" b="0" strike="noStrike" dirty="0">
                <a:solidFill>
                  <a:srgbClr val="000000"/>
                </a:solidFill>
                <a:latin typeface="+mn-lt"/>
                <a:ea typeface="+mn-ea"/>
              </a:rPr>
              <a:t>Font: https://www.poynter.org/fact-checking/2019/misinformation-makes-its-way-to-tiktok/</a:t>
            </a:r>
          </a:p>
          <a:p>
            <a:pPr>
              <a:lnSpc>
                <a:spcPct val="100000"/>
              </a:lnSpc>
            </a:pPr>
            <a:r>
              <a:rPr lang="ca-ES" sz="2000" b="0" strike="noStrike" dirty="0">
                <a:solidFill>
                  <a:srgbClr val="000000"/>
                </a:solidFill>
                <a:latin typeface="+mn-lt"/>
                <a:ea typeface="+mn-ea"/>
              </a:rPr>
              <a:t>https://www.mediamatters.org/fake-news/tiktok-hosting-videos-spreading-misinformation-about-coronavirus-despite-platforms-new</a:t>
            </a:r>
          </a:p>
          <a:p>
            <a:pPr>
              <a:lnSpc>
                <a:spcPct val="100000"/>
              </a:lnSpc>
            </a:pPr>
            <a:endParaRPr lang="fr-BE" sz="2000" b="0" strike="noStrike" spc="-1" dirty="0">
              <a:latin typeface="Arial"/>
            </a:endParaRPr>
          </a:p>
        </p:txBody>
      </p:sp>
      <p:sp>
        <p:nvSpPr>
          <p:cNvPr id="725"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8DFBD3A-BEEE-43FF-A6B7-E9F33A198A38}" type="slidenum">
              <a:rPr lang="fr-BE" sz="1200" b="0" strike="noStrike" spc="-1">
                <a:solidFill>
                  <a:srgbClr val="000000"/>
                </a:solidFill>
                <a:latin typeface="+mn-lt"/>
                <a:ea typeface="+mn-ea"/>
              </a:rPr>
              <a:t>17</a:t>
            </a:fld>
            <a:endParaRPr lang="fr-BE" sz="1200" b="0" strike="noStrike" spc="-1">
              <a:solidFill>
                <a:srgbClr val="000000"/>
              </a:solidFill>
              <a:latin typeface="+mn-lt"/>
              <a:ea typeface="+mn-ea"/>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 name="PlaceHolder 1"/>
          <p:cNvSpPr>
            <a:spLocks noGrp="1" noRot="1" noChangeAspect="1"/>
          </p:cNvSpPr>
          <p:nvPr>
            <p:ph type="sldImg"/>
          </p:nvPr>
        </p:nvSpPr>
        <p:spPr>
          <a:xfrm>
            <a:off x="685800" y="1143000"/>
            <a:ext cx="5486040" cy="3085920"/>
          </a:xfrm>
          <a:prstGeom prst="rect">
            <a:avLst/>
          </a:prstGeom>
        </p:spPr>
      </p:sp>
      <p:sp>
        <p:nvSpPr>
          <p:cNvPr id="727"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ca-ES" sz="2000" b="0" strike="noStrike" dirty="0">
                <a:latin typeface="Arial"/>
              </a:rPr>
              <a:t>Observeu aquest vídeo detingudament: sembla molt real, oi? Com era d’esperar, però, el papa no va fer cap truc amb unes estovalles durant la seva visita als Estats Units i aquest vídeo és completament artificial: és el que es coneix com </a:t>
            </a:r>
            <a:r>
              <a:rPr lang="ca-ES" sz="2000" b="0" strike="noStrike" dirty="0" err="1">
                <a:latin typeface="Arial"/>
              </a:rPr>
              <a:t>hipertrucatge</a:t>
            </a:r>
            <a:r>
              <a:rPr lang="ca-ES" sz="2000" b="0" strike="noStrike" dirty="0">
                <a:latin typeface="Arial"/>
              </a:rPr>
              <a:t> o </a:t>
            </a:r>
            <a:r>
              <a:rPr lang="ca-ES" sz="2000" b="0" i="1" strike="noStrike" dirty="0" err="1">
                <a:latin typeface="Arial"/>
              </a:rPr>
              <a:t>deep</a:t>
            </a:r>
            <a:r>
              <a:rPr lang="ca-ES" sz="2000" b="0" i="1" strike="noStrike" dirty="0">
                <a:latin typeface="Arial"/>
              </a:rPr>
              <a:t> </a:t>
            </a:r>
            <a:r>
              <a:rPr lang="ca-ES" sz="2000" b="0" i="1" strike="noStrike" dirty="0" err="1">
                <a:latin typeface="Arial"/>
              </a:rPr>
              <a:t>fake</a:t>
            </a:r>
            <a:r>
              <a:rPr lang="ca-ES" sz="2000" b="0" strike="noStrike" dirty="0">
                <a:latin typeface="Arial"/>
              </a:rPr>
              <a:t>. Aquí en trobareu la comparació amb la versió original: https://www.youtube.com/watch?v=ABy_1sL-R3s&amp;feature=emb_title</a:t>
            </a:r>
          </a:p>
          <a:p>
            <a:pPr>
              <a:lnSpc>
                <a:spcPct val="100000"/>
              </a:lnSpc>
              <a:tabLst>
                <a:tab pos="0" algn="l"/>
              </a:tabLst>
            </a:pPr>
            <a:endParaRPr lang="fr-BE" sz="2000" b="0" strike="noStrike" spc="-1" dirty="0">
              <a:latin typeface="Arial"/>
            </a:endParaRPr>
          </a:p>
          <a:p>
            <a:pPr>
              <a:lnSpc>
                <a:spcPct val="100000"/>
              </a:lnSpc>
              <a:tabLst>
                <a:tab pos="0" algn="l"/>
              </a:tabLst>
            </a:pPr>
            <a:r>
              <a:rPr lang="ca-ES" sz="2000" b="0" strike="noStrike" dirty="0">
                <a:latin typeface="Arial"/>
                <a:ea typeface="+mn-ea"/>
              </a:rPr>
              <a:t>Els </a:t>
            </a:r>
            <a:r>
              <a:rPr lang="ca-ES" sz="2000" b="0" strike="noStrike" dirty="0" err="1">
                <a:latin typeface="Arial"/>
                <a:ea typeface="+mn-ea"/>
              </a:rPr>
              <a:t>hipertrucatges</a:t>
            </a:r>
            <a:r>
              <a:rPr lang="ca-ES" sz="2000" b="0" strike="noStrike" dirty="0">
                <a:latin typeface="Arial"/>
                <a:ea typeface="+mn-ea"/>
              </a:rPr>
              <a:t> </a:t>
            </a:r>
            <a:r>
              <a:rPr lang="ca-ES" sz="2000" b="0" strike="noStrike" dirty="0" smtClean="0">
                <a:latin typeface="Arial"/>
                <a:ea typeface="+mn-ea"/>
              </a:rPr>
              <a:t>són el </a:t>
            </a:r>
            <a:r>
              <a:rPr lang="ca-ES" sz="2000" b="0" strike="noStrike" dirty="0" err="1">
                <a:latin typeface="Arial"/>
                <a:ea typeface="+mn-ea"/>
              </a:rPr>
              <a:t>Photoshop</a:t>
            </a:r>
            <a:r>
              <a:rPr lang="ca-ES" sz="2000" b="0" strike="noStrike" dirty="0">
                <a:latin typeface="Arial"/>
                <a:ea typeface="+mn-ea"/>
              </a:rPr>
              <a:t> del present: </a:t>
            </a:r>
            <a:r>
              <a:rPr lang="ca-ES" b="0" strike="noStrike" dirty="0"/>
              <a:t>fan servir la intel·ligència artificial per crear material nou (imatges, vídeos, enregistraments de veu) que mostra esdeveniments, declaracions o accions que en realitat no han passat mai.</a:t>
            </a:r>
            <a:r>
              <a:rPr lang="ca-ES" sz="1200" b="0" strike="noStrike" dirty="0">
                <a:solidFill>
                  <a:srgbClr val="000000"/>
                </a:solidFill>
                <a:latin typeface="+mn-lt"/>
                <a:ea typeface="+mn-ea"/>
              </a:rPr>
              <a:t> Els resultats poden arribar a ser força convincents. Els </a:t>
            </a:r>
            <a:r>
              <a:rPr lang="ca-ES" sz="1200" b="0" strike="noStrike" dirty="0" err="1">
                <a:solidFill>
                  <a:srgbClr val="000000"/>
                </a:solidFill>
                <a:latin typeface="+mn-lt"/>
                <a:ea typeface="+mn-ea"/>
              </a:rPr>
              <a:t>hipertrucatges</a:t>
            </a:r>
            <a:r>
              <a:rPr lang="ca-ES" sz="1200" b="0" strike="noStrike" dirty="0">
                <a:solidFill>
                  <a:srgbClr val="000000"/>
                </a:solidFill>
                <a:latin typeface="+mn-lt"/>
                <a:ea typeface="+mn-ea"/>
              </a:rPr>
              <a:t> es diferencien d’altres tipus d’informació falsa perquè és molt difícil de detectar que són falsos. Els </a:t>
            </a:r>
            <a:r>
              <a:rPr lang="ca-ES" sz="1200" b="0" strike="noStrike" dirty="0" err="1">
                <a:solidFill>
                  <a:srgbClr val="000000"/>
                </a:solidFill>
                <a:latin typeface="+mn-lt"/>
                <a:ea typeface="+mn-ea"/>
              </a:rPr>
              <a:t>hipertrucatges</a:t>
            </a:r>
            <a:r>
              <a:rPr lang="ca-ES" sz="1200" b="0" strike="noStrike" dirty="0">
                <a:solidFill>
                  <a:srgbClr val="000000"/>
                </a:solidFill>
                <a:latin typeface="+mn-lt"/>
                <a:ea typeface="+mn-ea"/>
              </a:rPr>
              <a:t> són vídeos falsos creats amb programari digital, aprenentatge automàtic i l’intercanvi de cares (o </a:t>
            </a:r>
            <a:r>
              <a:rPr lang="ca-ES" sz="1200" b="0" i="1" strike="noStrike" dirty="0" err="1">
                <a:solidFill>
                  <a:srgbClr val="000000"/>
                </a:solidFill>
                <a:latin typeface="+mn-lt"/>
                <a:ea typeface="+mn-ea"/>
              </a:rPr>
              <a:t>face</a:t>
            </a:r>
            <a:r>
              <a:rPr lang="ca-ES" sz="1200" b="0" i="1" strike="noStrike" dirty="0">
                <a:solidFill>
                  <a:srgbClr val="000000"/>
                </a:solidFill>
                <a:latin typeface="+mn-lt"/>
                <a:ea typeface="+mn-ea"/>
              </a:rPr>
              <a:t> </a:t>
            </a:r>
            <a:r>
              <a:rPr lang="ca-ES" sz="1200" b="0" i="1" strike="noStrike" dirty="0" err="1">
                <a:solidFill>
                  <a:srgbClr val="000000"/>
                </a:solidFill>
                <a:latin typeface="+mn-lt"/>
                <a:ea typeface="+mn-ea"/>
              </a:rPr>
              <a:t>swap</a:t>
            </a:r>
            <a:r>
              <a:rPr lang="ca-ES" sz="1200" b="0" strike="noStrike" dirty="0">
                <a:solidFill>
                  <a:srgbClr val="000000"/>
                </a:solidFill>
                <a:latin typeface="+mn-lt"/>
                <a:ea typeface="+mn-ea"/>
              </a:rPr>
              <a:t>).</a:t>
            </a:r>
          </a:p>
          <a:p>
            <a:pPr>
              <a:lnSpc>
                <a:spcPct val="100000"/>
              </a:lnSpc>
              <a:tabLst>
                <a:tab pos="0" algn="l"/>
              </a:tabLst>
            </a:pPr>
            <a:endParaRPr lang="fr-BE" sz="1200" b="0" strike="noStrike" spc="-1" dirty="0">
              <a:latin typeface="Arial"/>
            </a:endParaRPr>
          </a:p>
          <a:p>
            <a:pPr>
              <a:lnSpc>
                <a:spcPct val="100000"/>
              </a:lnSpc>
              <a:tabLst>
                <a:tab pos="0" algn="l"/>
              </a:tabLst>
            </a:pPr>
            <a:r>
              <a:rPr lang="ca-ES" sz="2000" b="0" strike="noStrike" dirty="0">
                <a:solidFill>
                  <a:srgbClr val="000000"/>
                </a:solidFill>
                <a:latin typeface="+mn-lt"/>
                <a:ea typeface="+mn-ea"/>
              </a:rPr>
              <a:t>Per a més informació, llegiu el següent: https://www.betterinternetforkids.eu/web/portal/practice/awareness/detail?articleId=5398982#:~:text=Deepfakes%20are%20computer%2Dcreated%20artificial,action%20that %</a:t>
            </a:r>
            <a:r>
              <a:rPr lang="ca-ES" sz="2000" b="0" strike="noStrike" dirty="0" err="1">
                <a:solidFill>
                  <a:srgbClr val="000000"/>
                </a:solidFill>
                <a:latin typeface="+mn-lt"/>
                <a:ea typeface="+mn-ea"/>
              </a:rPr>
              <a:t>20never%20actually%20happened</a:t>
            </a:r>
            <a:r>
              <a:rPr lang="ca-ES" sz="2000" b="0" strike="noStrike" dirty="0">
                <a:solidFill>
                  <a:srgbClr val="000000"/>
                </a:solidFill>
                <a:latin typeface="+mn-lt"/>
                <a:ea typeface="+mn-ea"/>
              </a:rPr>
              <a:t>.&amp;text=Deepfakes%20are%20fake%20videos%20created,machine%20learning%20and%20face%20swapping.</a:t>
            </a:r>
          </a:p>
          <a:p>
            <a:pPr>
              <a:lnSpc>
                <a:spcPct val="100000"/>
              </a:lnSpc>
              <a:tabLst>
                <a:tab pos="0" algn="l"/>
              </a:tabLst>
            </a:pPr>
            <a:endParaRPr lang="fr-BE" sz="2000" b="0" strike="noStrike" spc="-1" dirty="0">
              <a:latin typeface="Arial"/>
            </a:endParaRPr>
          </a:p>
        </p:txBody>
      </p:sp>
      <p:sp>
        <p:nvSpPr>
          <p:cNvPr id="728"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1562BAC9-A2C8-44AB-8594-5453F1F71E63}" type="slidenum">
              <a:rPr lang="fr-BE" sz="1200" b="0" strike="noStrike" spc="-1">
                <a:solidFill>
                  <a:srgbClr val="000000"/>
                </a:solidFill>
                <a:latin typeface="+mn-lt"/>
                <a:ea typeface="+mn-ea"/>
              </a:rPr>
              <a:t>18</a:t>
            </a:fld>
            <a:endParaRPr lang="fr-BE" sz="1200" b="0" strike="noStrike" spc="-1">
              <a:solidFill>
                <a:srgbClr val="000000"/>
              </a:solidFill>
              <a:latin typeface="+mn-lt"/>
              <a:ea typeface="+mn-ea"/>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 name="PlaceHolder 1"/>
          <p:cNvSpPr>
            <a:spLocks noGrp="1" noRot="1" noChangeAspect="1"/>
          </p:cNvSpPr>
          <p:nvPr>
            <p:ph type="sldImg"/>
          </p:nvPr>
        </p:nvSpPr>
        <p:spPr>
          <a:xfrm>
            <a:off x="685800" y="1143000"/>
            <a:ext cx="5486040" cy="3085920"/>
          </a:xfrm>
          <a:prstGeom prst="rect">
            <a:avLst/>
          </a:prstGeom>
        </p:spPr>
      </p:sp>
      <p:sp>
        <p:nvSpPr>
          <p:cNvPr id="730"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ca-ES" sz="2000" b="0" strike="noStrike" dirty="0">
                <a:latin typeface="Arial"/>
              </a:rPr>
              <a:t>Un altre exemple d’imatges utilitzades fora de context per construir un relat fals és aquesta història de </a:t>
            </a:r>
            <a:r>
              <a:rPr lang="ca-ES" sz="2000" b="0" strike="noStrike" dirty="0" err="1">
                <a:latin typeface="Arial"/>
              </a:rPr>
              <a:t>Sputnik</a:t>
            </a:r>
            <a:r>
              <a:rPr lang="ca-ES" sz="2000" b="0" strike="noStrike" dirty="0">
                <a:latin typeface="Arial"/>
              </a:rPr>
              <a:t> sobre nens adoctrinats per l’OTAN en una Letònia «militaritzada»: </a:t>
            </a:r>
            <a:r>
              <a:rPr lang="ca-ES" sz="2000" b="0" u="sng" strike="noStrike" dirty="0">
                <a:solidFill>
                  <a:srgbClr val="000000"/>
                </a:solidFill>
                <a:uFillTx/>
                <a:latin typeface="Arial"/>
                <a:hlinkClick r:id="rId3"/>
              </a:rPr>
              <a:t>https://www.youtube.com/watch?v=nOd2vMCDv9M&amp;feature=youtu.be .</a:t>
            </a:r>
          </a:p>
          <a:p>
            <a:pPr>
              <a:lnSpc>
                <a:spcPct val="100000"/>
              </a:lnSpc>
              <a:tabLst>
                <a:tab pos="0" algn="l"/>
              </a:tabLst>
            </a:pPr>
            <a:endParaRPr lang="fr-BE" sz="2000" b="0" strike="noStrike" spc="-1" dirty="0">
              <a:latin typeface="Arial"/>
            </a:endParaRPr>
          </a:p>
          <a:p>
            <a:pPr algn="just">
              <a:lnSpc>
                <a:spcPct val="100000"/>
              </a:lnSpc>
              <a:tabLst>
                <a:tab pos="0" algn="l"/>
              </a:tabLst>
            </a:pPr>
            <a:r>
              <a:rPr lang="ca-ES" sz="1200" b="0" strike="noStrike" dirty="0">
                <a:solidFill>
                  <a:srgbClr val="000000"/>
                </a:solidFill>
                <a:latin typeface="+mn-lt"/>
                <a:ea typeface="+mn-ea"/>
              </a:rPr>
              <a:t>Deixeu que els alumnes reflexionin sobre les seves </a:t>
            </a:r>
            <a:r>
              <a:rPr lang="ca-ES" sz="1200" b="1" strike="noStrike" dirty="0">
                <a:solidFill>
                  <a:srgbClr val="000000"/>
                </a:solidFill>
                <a:latin typeface="+mn-lt"/>
                <a:ea typeface="+mn-ea"/>
              </a:rPr>
              <a:t>emocions</a:t>
            </a:r>
            <a:r>
              <a:rPr lang="ca-ES" sz="1200" b="0" strike="noStrike" dirty="0">
                <a:solidFill>
                  <a:srgbClr val="000000"/>
                </a:solidFill>
                <a:latin typeface="+mn-lt"/>
                <a:ea typeface="+mn-ea"/>
              </a:rPr>
              <a:t>. Què senten en veure això? Com reaccionarien si els aparegués a Instagram o </a:t>
            </a:r>
            <a:r>
              <a:rPr lang="ca-ES" sz="1200" b="0" strike="noStrike" dirty="0" err="1">
                <a:solidFill>
                  <a:srgbClr val="000000"/>
                </a:solidFill>
                <a:latin typeface="+mn-lt"/>
                <a:ea typeface="+mn-ea"/>
              </a:rPr>
              <a:t>TikTok</a:t>
            </a:r>
            <a:r>
              <a:rPr lang="ca-ES" sz="1200" b="0" strike="noStrike" dirty="0">
                <a:solidFill>
                  <a:srgbClr val="000000"/>
                </a:solidFill>
                <a:latin typeface="+mn-lt"/>
                <a:ea typeface="+mn-ea"/>
              </a:rPr>
              <a:t>? Per què els desperta emocions? Per la notícia en si, per la manera com s’ha formulat, per la imatge…?</a:t>
            </a:r>
          </a:p>
          <a:p>
            <a:pPr algn="just">
              <a:lnSpc>
                <a:spcPct val="100000"/>
              </a:lnSpc>
              <a:tabLst>
                <a:tab pos="0" algn="l"/>
              </a:tabLst>
            </a:pPr>
            <a:endParaRPr lang="fr-BE" sz="1200" b="0" strike="noStrike" spc="-1" dirty="0">
              <a:latin typeface="Arial"/>
            </a:endParaRPr>
          </a:p>
          <a:p>
            <a:pPr algn="just">
              <a:lnSpc>
                <a:spcPct val="100000"/>
              </a:lnSpc>
              <a:tabLst>
                <a:tab pos="0" algn="l"/>
              </a:tabLst>
            </a:pPr>
            <a:r>
              <a:rPr lang="ca-ES" sz="1200" b="0" strike="noStrike" dirty="0">
                <a:solidFill>
                  <a:srgbClr val="000000"/>
                </a:solidFill>
                <a:latin typeface="+mn-lt"/>
                <a:ea typeface="+mn-ea"/>
              </a:rPr>
              <a:t>Introduïu el capítol següent: respondre davant la desinformació.</a:t>
            </a:r>
          </a:p>
        </p:txBody>
      </p:sp>
      <p:sp>
        <p:nvSpPr>
          <p:cNvPr id="731"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41895D0-B710-4C8E-A0E5-EB9FDA1984EB}" type="slidenum">
              <a:rPr lang="fr-BE" sz="1200" b="0" strike="noStrike" spc="-1">
                <a:solidFill>
                  <a:srgbClr val="000000"/>
                </a:solidFill>
                <a:latin typeface="+mn-lt"/>
                <a:ea typeface="+mn-ea"/>
              </a:rPr>
              <a:t>19</a:t>
            </a:fld>
            <a:endParaRPr lang="fr-BE" sz="1200" b="0" strike="noStrike" spc="-1">
              <a:solidFill>
                <a:srgbClr val="000000"/>
              </a:solidFill>
              <a:latin typeface="+mn-lt"/>
              <a:ea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PlaceHolder 1"/>
          <p:cNvSpPr>
            <a:spLocks noGrp="1" noRot="1" noChangeAspect="1"/>
          </p:cNvSpPr>
          <p:nvPr>
            <p:ph type="sldImg"/>
          </p:nvPr>
        </p:nvSpPr>
        <p:spPr>
          <a:xfrm>
            <a:off x="685800" y="1143000"/>
            <a:ext cx="5486400" cy="3086100"/>
          </a:xfrm>
          <a:prstGeom prst="rect">
            <a:avLst/>
          </a:prstGeom>
        </p:spPr>
      </p:sp>
      <p:sp>
        <p:nvSpPr>
          <p:cNvPr id="679"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ca-ES" sz="2000" b="1" strike="noStrike" dirty="0">
                <a:latin typeface="Arial"/>
              </a:rPr>
              <a:t>Quin és fals?</a:t>
            </a:r>
          </a:p>
          <a:p>
            <a:pPr marL="216000" indent="-216000">
              <a:lnSpc>
                <a:spcPct val="100000"/>
              </a:lnSpc>
            </a:pPr>
            <a:endParaRPr lang="fr-BE" sz="2000" b="0" strike="noStrike" spc="-1" dirty="0">
              <a:latin typeface="Arial"/>
            </a:endParaRPr>
          </a:p>
          <a:p>
            <a:pPr marL="216000" indent="-216000">
              <a:lnSpc>
                <a:spcPct val="100000"/>
              </a:lnSpc>
            </a:pPr>
            <a:r>
              <a:rPr lang="ca-ES" sz="2000" b="0" strike="noStrike" dirty="0" smtClean="0">
                <a:latin typeface="Arial"/>
              </a:rPr>
              <a:t>Per anar escalfant: començarem </a:t>
            </a:r>
            <a:r>
              <a:rPr lang="ca-ES" sz="2000" b="0" strike="noStrike" dirty="0">
                <a:latin typeface="Arial"/>
              </a:rPr>
              <a:t>amb un exemple senzill que probablement no aconsegueixi enganyar a ningú, però que potser us farà riure. </a:t>
            </a:r>
          </a:p>
          <a:p>
            <a:pPr marL="216000" indent="-216000">
              <a:lnSpc>
                <a:spcPct val="100000"/>
              </a:lnSpc>
            </a:pPr>
            <a:endParaRPr lang="fr-BE" sz="2000" b="0" strike="noStrike" spc="-1" dirty="0">
              <a:latin typeface="Arial"/>
            </a:endParaRPr>
          </a:p>
          <a:p>
            <a:pPr marL="216000" indent="-216000">
              <a:lnSpc>
                <a:spcPct val="100000"/>
              </a:lnSpc>
            </a:pPr>
            <a:r>
              <a:rPr lang="ca-ES" sz="2000" b="0" strike="noStrike" dirty="0">
                <a:latin typeface="Arial"/>
              </a:rPr>
              <a:t>Font: www.snopes.com</a:t>
            </a:r>
          </a:p>
        </p:txBody>
      </p:sp>
      <p:sp>
        <p:nvSpPr>
          <p:cNvPr id="68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C9B3FF5-77E8-403B-9667-F72F707D04F0}" type="slidenum">
              <a:rPr lang="fr-BE" sz="1200" b="0" strike="noStrike" spc="-1">
                <a:solidFill>
                  <a:srgbClr val="000000"/>
                </a:solidFill>
                <a:latin typeface="+mn-lt"/>
                <a:ea typeface="+mn-ea"/>
              </a:rPr>
              <a:t>2</a:t>
            </a:fld>
            <a:endParaRPr lang="fr-BE" sz="1200" b="0" strike="noStrike" spc="-1">
              <a:solidFill>
                <a:srgbClr val="000000"/>
              </a:solidFill>
              <a:latin typeface="+mn-lt"/>
              <a:ea typeface="+mn-e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 name="PlaceHolder 1"/>
          <p:cNvSpPr>
            <a:spLocks noGrp="1" noRot="1" noChangeAspect="1"/>
          </p:cNvSpPr>
          <p:nvPr>
            <p:ph type="sldImg"/>
          </p:nvPr>
        </p:nvSpPr>
        <p:spPr>
          <a:xfrm>
            <a:off x="685800" y="1143000"/>
            <a:ext cx="5486400" cy="3086100"/>
          </a:xfrm>
          <a:prstGeom prst="rect">
            <a:avLst/>
          </a:prstGeom>
        </p:spPr>
      </p:sp>
      <p:sp>
        <p:nvSpPr>
          <p:cNvPr id="733"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ca-ES" sz="1200" b="0" strike="noStrike" dirty="0">
                <a:solidFill>
                  <a:srgbClr val="000000"/>
                </a:solidFill>
                <a:latin typeface="Arial"/>
              </a:rPr>
              <a:t>COM RESPONDRE DAVANT LA DESINFORMACIÓ</a:t>
            </a:r>
          </a:p>
          <a:p>
            <a:pPr>
              <a:lnSpc>
                <a:spcPct val="100000"/>
              </a:lnSpc>
              <a:tabLst>
                <a:tab pos="0" algn="l"/>
              </a:tabLst>
            </a:pPr>
            <a:endParaRPr lang="fr-BE" sz="1200" b="0" strike="noStrike" spc="-1" dirty="0">
              <a:latin typeface="Arial"/>
            </a:endParaRPr>
          </a:p>
          <a:p>
            <a:pPr marL="171360" indent="-171000">
              <a:lnSpc>
                <a:spcPct val="100000"/>
              </a:lnSpc>
              <a:buClr>
                <a:srgbClr val="000000"/>
              </a:buClr>
              <a:buFont typeface="Wingdings" charset="2"/>
              <a:buChar char=""/>
              <a:tabLst>
                <a:tab pos="0" algn="l"/>
              </a:tabLst>
            </a:pPr>
            <a:r>
              <a:rPr lang="ca-ES" sz="1200" b="0" strike="noStrike" dirty="0">
                <a:solidFill>
                  <a:srgbClr val="000000"/>
                </a:solidFill>
                <a:latin typeface="Arial"/>
                <a:ea typeface="Calibri"/>
              </a:rPr>
              <a:t>Objectius didàctics:</a:t>
            </a:r>
            <a:r>
              <a:rPr lang="ca-ES" dirty="0"/>
              <a:t/>
            </a:r>
            <a:br>
              <a:rPr lang="ca-ES" dirty="0"/>
            </a:br>
            <a:r>
              <a:rPr lang="ca-ES" sz="1200" b="0" strike="noStrike" dirty="0">
                <a:solidFill>
                  <a:srgbClr val="000000"/>
                </a:solidFill>
                <a:latin typeface="Arial"/>
                <a:ea typeface="Calibri"/>
              </a:rPr>
              <a:t> </a:t>
            </a:r>
          </a:p>
          <a:p>
            <a:pPr marL="171360" indent="-171000">
              <a:lnSpc>
                <a:spcPct val="100000"/>
              </a:lnSpc>
              <a:buClr>
                <a:srgbClr val="000000"/>
              </a:buClr>
              <a:buFont typeface="Wingdings" charset="2"/>
              <a:buChar char="-"/>
              <a:tabLst>
                <a:tab pos="0" algn="l"/>
              </a:tabLst>
            </a:pPr>
            <a:r>
              <a:rPr lang="ca-ES" sz="1200" b="0" strike="noStrike" dirty="0">
                <a:solidFill>
                  <a:srgbClr val="000000"/>
                </a:solidFill>
                <a:latin typeface="Arial"/>
                <a:ea typeface="Calibri"/>
              </a:rPr>
              <a:t>Entendre que tots </a:t>
            </a:r>
            <a:r>
              <a:rPr lang="ca-ES" sz="1200" b="0" strike="noStrike" dirty="0" smtClean="0">
                <a:solidFill>
                  <a:srgbClr val="000000"/>
                </a:solidFill>
                <a:latin typeface="Arial"/>
                <a:ea typeface="Calibri"/>
              </a:rPr>
              <a:t>som </a:t>
            </a:r>
            <a:r>
              <a:rPr lang="ca-ES" sz="1200" b="0" strike="noStrike" dirty="0">
                <a:solidFill>
                  <a:srgbClr val="000000"/>
                </a:solidFill>
                <a:latin typeface="Arial"/>
                <a:ea typeface="Calibri"/>
              </a:rPr>
              <a:t>importants a l’hora d’aturar la propagació de desinformació, ja que posa en perill les nostres democràcies (i, potencialment, la nostra vida).</a:t>
            </a:r>
          </a:p>
          <a:p>
            <a:pPr marL="171360" indent="-171000">
              <a:lnSpc>
                <a:spcPct val="100000"/>
              </a:lnSpc>
              <a:buClr>
                <a:srgbClr val="000000"/>
              </a:buClr>
              <a:buFont typeface="Wingdings" charset="2"/>
              <a:buChar char="-"/>
              <a:tabLst>
                <a:tab pos="0" algn="l"/>
              </a:tabLst>
            </a:pPr>
            <a:r>
              <a:rPr lang="ca-ES" sz="1200" b="0" strike="noStrike" dirty="0">
                <a:solidFill>
                  <a:srgbClr val="000000"/>
                </a:solidFill>
                <a:latin typeface="Arial"/>
                <a:ea typeface="Calibri"/>
              </a:rPr>
              <a:t>Debatre els diferents passos necessaris per avaluar la veracitat del contingut, entre d’altres, pensar abans de compartir informació i els elements clau del procés de verificació de dades.</a:t>
            </a:r>
          </a:p>
          <a:p>
            <a:pPr marL="171360" indent="-171000">
              <a:lnSpc>
                <a:spcPct val="100000"/>
              </a:lnSpc>
              <a:buClr>
                <a:srgbClr val="000000"/>
              </a:buClr>
              <a:buFont typeface="Wingdings" charset="2"/>
              <a:buChar char="-"/>
              <a:tabLst>
                <a:tab pos="0" algn="l"/>
              </a:tabLst>
            </a:pPr>
            <a:r>
              <a:rPr lang="ca-ES" sz="1200" b="0" strike="noStrike" dirty="0">
                <a:solidFill>
                  <a:srgbClr val="000000"/>
                </a:solidFill>
                <a:latin typeface="Arial"/>
                <a:ea typeface="Calibri"/>
              </a:rPr>
              <a:t>Aprendre a explicar als altres què és la desinformació i els seus riscos, </a:t>
            </a:r>
            <a:r>
              <a:rPr lang="ca-ES" sz="1200" b="0" strike="noStrike" dirty="0" smtClean="0">
                <a:solidFill>
                  <a:srgbClr val="000000"/>
                </a:solidFill>
                <a:latin typeface="Arial"/>
                <a:ea typeface="Calibri"/>
              </a:rPr>
              <a:t>perquè</a:t>
            </a:r>
            <a:r>
              <a:rPr lang="ca-ES" sz="1200" b="0" strike="noStrike" baseline="0" dirty="0" smtClean="0">
                <a:solidFill>
                  <a:srgbClr val="000000"/>
                </a:solidFill>
                <a:latin typeface="Arial"/>
                <a:ea typeface="Calibri"/>
              </a:rPr>
              <a:t> deixin de </a:t>
            </a:r>
            <a:r>
              <a:rPr lang="ca-ES" sz="1200" b="0" strike="noStrike" dirty="0" smtClean="0">
                <a:solidFill>
                  <a:srgbClr val="000000"/>
                </a:solidFill>
                <a:latin typeface="Arial"/>
                <a:ea typeface="Calibri"/>
              </a:rPr>
              <a:t>perpetuar </a:t>
            </a:r>
            <a:r>
              <a:rPr lang="ca-ES" sz="1200" b="0" strike="noStrike" dirty="0">
                <a:solidFill>
                  <a:srgbClr val="000000"/>
                </a:solidFill>
                <a:latin typeface="Arial"/>
                <a:ea typeface="Calibri"/>
              </a:rPr>
              <a:t>discursos falsos i perjudicials.</a:t>
            </a:r>
          </a:p>
        </p:txBody>
      </p:sp>
      <p:sp>
        <p:nvSpPr>
          <p:cNvPr id="734"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FE659689-C382-48C7-AFF2-AD236F0A660F}" type="slidenum">
              <a:rPr lang="fr-BE" sz="1200" b="0" strike="noStrike" spc="-1">
                <a:solidFill>
                  <a:srgbClr val="000000"/>
                </a:solidFill>
                <a:latin typeface="+mn-lt"/>
                <a:ea typeface="+mn-ea"/>
              </a:rPr>
              <a:t>20</a:t>
            </a:fld>
            <a:endParaRPr lang="fr-BE" sz="1200" b="0" strike="noStrike" spc="-1">
              <a:solidFill>
                <a:srgbClr val="000000"/>
              </a:solidFill>
              <a:latin typeface="+mn-lt"/>
              <a:ea typeface="+mn-ea"/>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 name="PlaceHolder 1"/>
          <p:cNvSpPr>
            <a:spLocks noGrp="1" noRot="1" noChangeAspect="1"/>
          </p:cNvSpPr>
          <p:nvPr>
            <p:ph type="sldImg"/>
          </p:nvPr>
        </p:nvSpPr>
        <p:spPr>
          <a:xfrm>
            <a:off x="685800" y="1143000"/>
            <a:ext cx="5486400" cy="3086100"/>
          </a:xfrm>
          <a:prstGeom prst="rect">
            <a:avLst/>
          </a:prstGeom>
        </p:spPr>
      </p:sp>
      <p:sp>
        <p:nvSpPr>
          <p:cNvPr id="736"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ca-ES" sz="1200" b="0" strike="noStrike" dirty="0">
                <a:solidFill>
                  <a:srgbClr val="000000"/>
                </a:solidFill>
                <a:latin typeface="+mn-lt"/>
                <a:ea typeface="+mn-ea"/>
              </a:rPr>
              <a:t>Descripcions:</a:t>
            </a:r>
          </a:p>
          <a:p>
            <a:pPr marL="171360" indent="-171000">
              <a:lnSpc>
                <a:spcPct val="100000"/>
              </a:lnSpc>
              <a:buClr>
                <a:srgbClr val="000000"/>
              </a:buClr>
              <a:buFont typeface="StarSymbol"/>
              <a:buChar char="-"/>
              <a:tabLst>
                <a:tab pos="0" algn="l"/>
              </a:tabLst>
            </a:pPr>
            <a:r>
              <a:rPr lang="ca-ES" sz="1200" b="0" strike="noStrike" dirty="0">
                <a:solidFill>
                  <a:srgbClr val="000000"/>
                </a:solidFill>
                <a:latin typeface="+mn-lt"/>
                <a:ea typeface="+mn-ea"/>
              </a:rPr>
              <a:t>Ser conscient de la desinformació i del fet que nosaltres mateixos en podem ser l’objectiu és el primer pas per protegir-nos.</a:t>
            </a:r>
          </a:p>
          <a:p>
            <a:pPr marL="171360" indent="-171000">
              <a:lnSpc>
                <a:spcPct val="100000"/>
              </a:lnSpc>
              <a:buClr>
                <a:srgbClr val="000000"/>
              </a:buClr>
              <a:buFont typeface="StarSymbol"/>
              <a:buChar char="-"/>
              <a:tabLst>
                <a:tab pos="0" algn="l"/>
              </a:tabLst>
            </a:pPr>
            <a:r>
              <a:rPr lang="ca-ES" sz="1200" b="0" strike="noStrike" dirty="0">
                <a:solidFill>
                  <a:srgbClr val="000000"/>
                </a:solidFill>
                <a:latin typeface="+mn-lt"/>
                <a:ea typeface="+mn-ea"/>
              </a:rPr>
              <a:t>La verificació de dades és un bon segon pas i també pot ser divertit: al cap i a la fi és com fer de detectiu i els alumnes s’ho poden passar bé. És cert que la majoria de vegades demana temps, però els alumnes no s’haurien de desanimar, perquè sovint determinades característiques d’un article o vídeo ja diuen molt de la qualitat del missatge que transmet. </a:t>
            </a:r>
          </a:p>
          <a:p>
            <a:pPr marL="171360" indent="-171000">
              <a:lnSpc>
                <a:spcPct val="100000"/>
              </a:lnSpc>
              <a:buClr>
                <a:srgbClr val="000000"/>
              </a:buClr>
              <a:buFont typeface="StarSymbol"/>
              <a:buChar char="-"/>
              <a:tabLst>
                <a:tab pos="0" algn="l"/>
              </a:tabLst>
            </a:pPr>
            <a:r>
              <a:rPr lang="ca-ES" sz="2000" b="0" strike="noStrike" dirty="0">
                <a:solidFill>
                  <a:srgbClr val="000000"/>
                </a:solidFill>
                <a:latin typeface="+mn-lt"/>
                <a:ea typeface="+mn-ea"/>
              </a:rPr>
              <a:t>Cal </a:t>
            </a:r>
            <a:r>
              <a:rPr lang="ca-ES" sz="1200" b="0" strike="noStrike" dirty="0">
                <a:solidFill>
                  <a:srgbClr val="000000"/>
                </a:solidFill>
                <a:latin typeface="+mn-lt"/>
                <a:ea typeface="Arial"/>
              </a:rPr>
              <a:t>analitzar la informació amb </a:t>
            </a:r>
            <a:r>
              <a:rPr lang="ca-ES" sz="1200" b="0" strike="noStrike" dirty="0" smtClean="0">
                <a:solidFill>
                  <a:srgbClr val="000000"/>
                </a:solidFill>
                <a:latin typeface="+mn-lt"/>
                <a:ea typeface="Arial"/>
              </a:rPr>
              <a:t>esperit </a:t>
            </a:r>
            <a:r>
              <a:rPr lang="ca-ES" sz="1200" b="0" strike="noStrike" dirty="0">
                <a:solidFill>
                  <a:srgbClr val="000000"/>
                </a:solidFill>
                <a:latin typeface="+mn-lt"/>
                <a:ea typeface="Arial"/>
              </a:rPr>
              <a:t>crític en tot moment.</a:t>
            </a:r>
          </a:p>
          <a:p>
            <a:pPr marL="171360" indent="-171000">
              <a:lnSpc>
                <a:spcPct val="100000"/>
              </a:lnSpc>
              <a:buClr>
                <a:srgbClr val="000000"/>
              </a:buClr>
              <a:buFont typeface="StarSymbol"/>
              <a:buChar char="-"/>
              <a:tabLst>
                <a:tab pos="0" algn="l"/>
              </a:tabLst>
            </a:pPr>
            <a:r>
              <a:rPr lang="ca-ES" sz="2000" b="0" strike="noStrike" dirty="0">
                <a:solidFill>
                  <a:srgbClr val="000000"/>
                </a:solidFill>
                <a:latin typeface="+mn-lt"/>
                <a:ea typeface="Arial"/>
              </a:rPr>
              <a:t>Com podem promoure la confiança en les institucions i els mitjans de comunicació?</a:t>
            </a:r>
          </a:p>
          <a:p>
            <a:pPr marL="171360" indent="-171000">
              <a:lnSpc>
                <a:spcPct val="100000"/>
              </a:lnSpc>
              <a:buClr>
                <a:srgbClr val="000000"/>
              </a:buClr>
              <a:buFont typeface="StarSymbol"/>
              <a:buChar char="-"/>
              <a:tabLst>
                <a:tab pos="0" algn="l"/>
              </a:tabLst>
            </a:pPr>
            <a:r>
              <a:rPr lang="ca-ES" sz="2000" b="0" strike="noStrike" dirty="0">
                <a:solidFill>
                  <a:srgbClr val="000000"/>
                </a:solidFill>
                <a:latin typeface="+mn-lt"/>
                <a:ea typeface="Arial"/>
              </a:rPr>
              <a:t>Què passaria si, en temps de crisi, no ens refiéssim del que les autoritats ens diuen que fem?</a:t>
            </a:r>
          </a:p>
          <a:p>
            <a:pPr marL="171360" indent="-171000">
              <a:lnSpc>
                <a:spcPct val="100000"/>
              </a:lnSpc>
              <a:buClr>
                <a:srgbClr val="000000"/>
              </a:buClr>
              <a:buFont typeface="StarSymbol"/>
              <a:buChar char="-"/>
              <a:tabLst>
                <a:tab pos="0" algn="l"/>
              </a:tabLst>
            </a:pPr>
            <a:r>
              <a:rPr lang="ca-ES" sz="2000" b="0" strike="noStrike" dirty="0">
                <a:solidFill>
                  <a:srgbClr val="000000"/>
                </a:solidFill>
                <a:latin typeface="+mn-lt"/>
                <a:ea typeface="Arial"/>
              </a:rPr>
              <a:t>El més important és la </a:t>
            </a:r>
            <a:r>
              <a:rPr lang="ca-ES" sz="2000" b="1" i="1" strike="noStrike" dirty="0">
                <a:solidFill>
                  <a:srgbClr val="000000"/>
                </a:solidFill>
                <a:latin typeface="+mn-lt"/>
                <a:ea typeface="Arial"/>
              </a:rPr>
              <a:t>font</a:t>
            </a:r>
            <a:r>
              <a:rPr lang="ca-ES" sz="2000" b="0" strike="noStrike" dirty="0">
                <a:solidFill>
                  <a:srgbClr val="000000"/>
                </a:solidFill>
                <a:latin typeface="+mn-lt"/>
                <a:ea typeface="Arial"/>
              </a:rPr>
              <a:t>: sempre és bo aplicar cert nivell d’escepticisme, però és especialment important si la font no és fiable.</a:t>
            </a:r>
          </a:p>
          <a:p>
            <a:pPr>
              <a:lnSpc>
                <a:spcPct val="100000"/>
              </a:lnSpc>
              <a:tabLst>
                <a:tab pos="0" algn="l"/>
              </a:tabLst>
            </a:pPr>
            <a:endParaRPr lang="fr-BE" sz="2000" b="0" strike="noStrike" spc="-1" dirty="0">
              <a:latin typeface="Arial"/>
            </a:endParaRPr>
          </a:p>
          <a:p>
            <a:pPr>
              <a:lnSpc>
                <a:spcPct val="100000"/>
              </a:lnSpc>
              <a:tabLst>
                <a:tab pos="0" algn="l"/>
              </a:tabLst>
            </a:pPr>
            <a:endParaRPr lang="fr-BE" sz="2000" b="0" strike="noStrike" spc="-1" dirty="0">
              <a:latin typeface="Arial"/>
            </a:endParaRPr>
          </a:p>
        </p:txBody>
      </p:sp>
      <p:sp>
        <p:nvSpPr>
          <p:cNvPr id="737"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A305E227-51B1-40A5-BD0F-5120763E451D}" type="slidenum">
              <a:rPr lang="fr-BE" sz="1200" b="0" strike="noStrike" spc="-1">
                <a:solidFill>
                  <a:srgbClr val="000000"/>
                </a:solidFill>
                <a:latin typeface="+mn-lt"/>
                <a:ea typeface="+mn-ea"/>
              </a:rPr>
              <a:t>21</a:t>
            </a:fld>
            <a:endParaRPr lang="fr-BE" sz="1200" b="0" strike="noStrike" spc="-1">
              <a:solidFill>
                <a:srgbClr val="000000"/>
              </a:solidFill>
              <a:latin typeface="+mn-lt"/>
              <a:ea typeface="+mn-ea"/>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 name="PlaceHolder 1"/>
          <p:cNvSpPr>
            <a:spLocks noGrp="1" noRot="1" noChangeAspect="1"/>
          </p:cNvSpPr>
          <p:nvPr>
            <p:ph type="sldImg"/>
          </p:nvPr>
        </p:nvSpPr>
        <p:spPr>
          <a:xfrm>
            <a:off x="685800" y="1143000"/>
            <a:ext cx="5486400" cy="3086100"/>
          </a:xfrm>
          <a:prstGeom prst="rect">
            <a:avLst/>
          </a:prstGeom>
        </p:spPr>
      </p:sp>
      <p:sp>
        <p:nvSpPr>
          <p:cNvPr id="739" name="PlaceHolder 2"/>
          <p:cNvSpPr>
            <a:spLocks noGrp="1"/>
          </p:cNvSpPr>
          <p:nvPr>
            <p:ph type="body"/>
          </p:nvPr>
        </p:nvSpPr>
        <p:spPr>
          <a:xfrm>
            <a:off x="685800" y="4400640"/>
            <a:ext cx="5486040" cy="3600000"/>
          </a:xfrm>
          <a:prstGeom prst="rect">
            <a:avLst/>
          </a:prstGeom>
        </p:spPr>
        <p:txBody>
          <a:bodyPr>
            <a:noAutofit/>
          </a:bodyPr>
          <a:lstStyle/>
          <a:p>
            <a:pPr algn="just">
              <a:lnSpc>
                <a:spcPct val="100000"/>
              </a:lnSpc>
              <a:tabLst>
                <a:tab pos="0" algn="l"/>
              </a:tabLst>
            </a:pPr>
            <a:r>
              <a:rPr lang="ca-ES" sz="1200" b="0" strike="noStrike" dirty="0">
                <a:latin typeface="Arial"/>
                <a:ea typeface="Calibri"/>
              </a:rPr>
              <a:t>Com a exercici, torneu a un dels exemples anteriors (per exemple, el vídeo en què </a:t>
            </a:r>
            <a:r>
              <a:rPr lang="ca-ES" sz="1200" b="0" strike="noStrike" dirty="0" smtClean="0">
                <a:latin typeface="Arial"/>
                <a:ea typeface="Calibri"/>
              </a:rPr>
              <a:t>suposadament </a:t>
            </a:r>
            <a:r>
              <a:rPr lang="ca-ES" sz="1200" b="0" strike="noStrike" dirty="0">
                <a:latin typeface="Arial"/>
                <a:ea typeface="Calibri"/>
              </a:rPr>
              <a:t>donen armes a uns </a:t>
            </a:r>
            <a:r>
              <a:rPr lang="ca-ES" sz="1200" b="0" strike="noStrike" dirty="0" smtClean="0">
                <a:latin typeface="Arial"/>
                <a:ea typeface="Calibri"/>
              </a:rPr>
              <a:t>nens que </a:t>
            </a:r>
            <a:r>
              <a:rPr lang="ca-ES" sz="1200" b="0" strike="noStrike" dirty="0">
                <a:latin typeface="Arial"/>
                <a:ea typeface="Calibri"/>
              </a:rPr>
              <a:t>s’uneixen a l’exèrcit a Letònia, o la imatge falsa sobre la invenció de la vacuna contra la </a:t>
            </a:r>
            <a:r>
              <a:rPr lang="ca-ES" sz="1200" b="0" strike="noStrike" dirty="0" err="1">
                <a:latin typeface="Arial"/>
                <a:ea typeface="Calibri"/>
              </a:rPr>
              <a:t>covid</a:t>
            </a:r>
            <a:r>
              <a:rPr lang="ca-ES" sz="1200" b="0" strike="noStrike" dirty="0">
                <a:latin typeface="Arial"/>
                <a:ea typeface="Calibri"/>
              </a:rPr>
              <a:t>-19).</a:t>
            </a:r>
          </a:p>
          <a:p>
            <a:pPr algn="just">
              <a:lnSpc>
                <a:spcPct val="100000"/>
              </a:lnSpc>
              <a:tabLst>
                <a:tab pos="0" algn="l"/>
              </a:tabLst>
            </a:pPr>
            <a:endParaRPr lang="fr-BE" sz="1200" b="0" strike="noStrike" spc="-1" dirty="0">
              <a:latin typeface="Arial"/>
            </a:endParaRPr>
          </a:p>
          <a:p>
            <a:pPr algn="just">
              <a:lnSpc>
                <a:spcPct val="100000"/>
              </a:lnSpc>
              <a:tabLst>
                <a:tab pos="0" algn="l"/>
              </a:tabLst>
            </a:pPr>
            <a:r>
              <a:rPr lang="ca-ES" sz="1200" strike="noStrike" dirty="0">
                <a:latin typeface="Arial"/>
                <a:ea typeface="Calibri"/>
              </a:rPr>
              <a:t>Deixeu que els alumnes reflexionin sobre </a:t>
            </a:r>
            <a:r>
              <a:rPr lang="ca-ES" sz="1200" b="1" strike="noStrike" dirty="0">
                <a:latin typeface="Arial"/>
                <a:ea typeface="Calibri"/>
              </a:rPr>
              <a:t>els seus propis prejudicis</a:t>
            </a:r>
            <a:r>
              <a:rPr lang="ca-ES" sz="1200" strike="noStrike" dirty="0">
                <a:latin typeface="Arial"/>
                <a:ea typeface="Calibri"/>
              </a:rPr>
              <a:t>.</a:t>
            </a:r>
            <a:r>
              <a:rPr lang="ca-ES" sz="1200" b="0" strike="noStrike" dirty="0">
                <a:latin typeface="Arial"/>
                <a:ea typeface="Calibri"/>
              </a:rPr>
              <a:t> Els sembla que aquestes notícies confirmen allò que ells ja creien? Hauria canviat res si aquestes notícies les hagués compartit un amic o alguna persona famosa que segueixen? Debateu sobre </a:t>
            </a:r>
            <a:r>
              <a:rPr lang="ca-ES" sz="1200" b="1" strike="noStrike" dirty="0">
                <a:latin typeface="Arial"/>
                <a:ea typeface="Calibri"/>
              </a:rPr>
              <a:t>com poden verificar</a:t>
            </a:r>
            <a:r>
              <a:rPr lang="ca-ES" sz="1200" b="0" strike="noStrike" dirty="0">
                <a:latin typeface="Arial"/>
                <a:ea typeface="Calibri"/>
              </a:rPr>
              <a:t> si és cert (els passos de la brúixola): verificar el contingut / el mitjà de comunicació / l’autor/a / les fonts / les imatges / desmuntar mites.</a:t>
            </a:r>
            <a:r>
              <a:rPr lang="ca-ES" sz="1200" b="0" strike="noStrike" dirty="0">
                <a:solidFill>
                  <a:srgbClr val="000000"/>
                </a:solidFill>
                <a:latin typeface="Arial"/>
                <a:ea typeface="Calibri"/>
              </a:rPr>
              <a:t> Deixeu que reflexionin sobre què és una font fiable i què no. PENSA ABANS DE COMPARTIR! Reproduïu el vídeo </a:t>
            </a:r>
            <a:r>
              <a:rPr lang="ca-ES" sz="1200" b="0" strike="noStrike" dirty="0" err="1">
                <a:solidFill>
                  <a:srgbClr val="000000"/>
                </a:solidFill>
                <a:latin typeface="Arial"/>
                <a:ea typeface="Calibri"/>
              </a:rPr>
              <a:t>d’EUvsDisinfo</a:t>
            </a:r>
            <a:r>
              <a:rPr lang="ca-ES" sz="1200" b="0" strike="noStrike" dirty="0">
                <a:solidFill>
                  <a:srgbClr val="000000"/>
                </a:solidFill>
                <a:latin typeface="Arial"/>
                <a:ea typeface="Calibri"/>
              </a:rPr>
              <a:t> com a font d’inspiració: </a:t>
            </a:r>
            <a:endParaRPr lang="ca-ES" sz="1200" b="0" strike="noStrike" dirty="0" smtClean="0">
              <a:solidFill>
                <a:srgbClr val="000000"/>
              </a:solidFill>
              <a:latin typeface="Arial"/>
              <a:ea typeface="Calibri"/>
            </a:endParaRPr>
          </a:p>
          <a:p>
            <a:pPr algn="just">
              <a:lnSpc>
                <a:spcPct val="100000"/>
              </a:lnSpc>
              <a:tabLst>
                <a:tab pos="0" algn="l"/>
              </a:tabLst>
            </a:pPr>
            <a:r>
              <a:rPr lang="ca-ES" sz="1200" b="0" u="sng" strike="noStrike" dirty="0" smtClean="0">
                <a:solidFill>
                  <a:srgbClr val="000000"/>
                </a:solidFill>
                <a:uFillTx/>
                <a:latin typeface="Arial"/>
                <a:ea typeface="Calibri"/>
                <a:hlinkClick r:id="rId3"/>
              </a:rPr>
              <a:t>https</a:t>
            </a:r>
            <a:r>
              <a:rPr lang="ca-ES" sz="1200" b="0" u="sng" strike="noStrike" dirty="0">
                <a:solidFill>
                  <a:srgbClr val="000000"/>
                </a:solidFill>
                <a:uFillTx/>
                <a:latin typeface="Arial"/>
                <a:ea typeface="Calibri"/>
                <a:hlinkClick r:id="rId3"/>
              </a:rPr>
              <a:t>://www.facebook.com/watch/?v=3192621760756370</a:t>
            </a:r>
            <a:r>
              <a:rPr lang="ca-ES" sz="1200" b="0" u="sng" strike="noStrike" dirty="0">
                <a:solidFill>
                  <a:srgbClr val="000000"/>
                </a:solidFill>
                <a:uFillTx/>
                <a:latin typeface="Arial"/>
                <a:ea typeface="Calibri"/>
              </a:rPr>
              <a:t>; </a:t>
            </a:r>
            <a:r>
              <a:rPr lang="ca-ES" sz="1200" b="0" strike="noStrike" dirty="0">
                <a:solidFill>
                  <a:srgbClr val="000000"/>
                </a:solidFill>
                <a:latin typeface="Arial"/>
                <a:ea typeface="Calibri"/>
              </a:rPr>
              <a:t> </a:t>
            </a:r>
            <a:endParaRPr lang="ca-ES" sz="1200" b="0" strike="noStrike" dirty="0" smtClean="0">
              <a:solidFill>
                <a:srgbClr val="000000"/>
              </a:solidFill>
              <a:latin typeface="Arial"/>
              <a:ea typeface="Calibri"/>
            </a:endParaRPr>
          </a:p>
          <a:p>
            <a:pPr algn="just">
              <a:lnSpc>
                <a:spcPct val="100000"/>
              </a:lnSpc>
              <a:tabLst>
                <a:tab pos="0" algn="l"/>
              </a:tabLst>
            </a:pPr>
            <a:r>
              <a:rPr lang="ca-ES" sz="1200" b="0" u="sng" strike="noStrike" dirty="0" smtClean="0">
                <a:solidFill>
                  <a:srgbClr val="000000"/>
                </a:solidFill>
                <a:uFillTx/>
                <a:latin typeface="Arial"/>
                <a:ea typeface="Calibri"/>
                <a:hlinkClick r:id="rId4"/>
              </a:rPr>
              <a:t>https</a:t>
            </a:r>
            <a:r>
              <a:rPr lang="ca-ES" sz="1200" b="0" u="sng" strike="noStrike" dirty="0">
                <a:solidFill>
                  <a:srgbClr val="000000"/>
                </a:solidFill>
                <a:uFillTx/>
                <a:latin typeface="Arial"/>
                <a:ea typeface="Calibri"/>
                <a:hlinkClick r:id="rId4"/>
              </a:rPr>
              <a:t>://www.facebook.com/watch/?v=2584252091848910</a:t>
            </a:r>
          </a:p>
          <a:p>
            <a:pPr algn="just">
              <a:lnSpc>
                <a:spcPct val="100000"/>
              </a:lnSpc>
              <a:tabLst>
                <a:tab pos="0" algn="l"/>
              </a:tabLst>
            </a:pPr>
            <a:endParaRPr lang="fr-BE" sz="1200" b="0" strike="noStrike" spc="-1" dirty="0">
              <a:latin typeface="Arial"/>
            </a:endParaRPr>
          </a:p>
          <a:p>
            <a:pPr algn="just">
              <a:lnSpc>
                <a:spcPct val="100000"/>
              </a:lnSpc>
              <a:tabLst>
                <a:tab pos="0" algn="l"/>
              </a:tabLst>
            </a:pPr>
            <a:r>
              <a:rPr lang="ca-ES" sz="1200" b="0" strike="noStrike" dirty="0">
                <a:solidFill>
                  <a:srgbClr val="000000"/>
                </a:solidFill>
                <a:latin typeface="Arial"/>
                <a:ea typeface="Calibri"/>
              </a:rPr>
              <a:t>Per aprofundir més: </a:t>
            </a:r>
          </a:p>
          <a:p>
            <a:pPr algn="just">
              <a:lnSpc>
                <a:spcPct val="100000"/>
              </a:lnSpc>
              <a:tabLst>
                <a:tab pos="0" algn="l"/>
              </a:tabLst>
            </a:pPr>
            <a:r>
              <a:rPr lang="ca-ES" sz="1200" b="0" strike="noStrike" dirty="0">
                <a:solidFill>
                  <a:srgbClr val="000000"/>
                </a:solidFill>
                <a:latin typeface="Arial"/>
                <a:ea typeface="Calibri"/>
              </a:rPr>
              <a:t> </a:t>
            </a:r>
          </a:p>
          <a:p>
            <a:pPr marL="171360" indent="-171000">
              <a:lnSpc>
                <a:spcPct val="100000"/>
              </a:lnSpc>
              <a:buClr>
                <a:srgbClr val="000000"/>
              </a:buClr>
              <a:buFont typeface="Arial"/>
              <a:buChar char="-"/>
              <a:tabLst>
                <a:tab pos="457200" algn="l"/>
              </a:tabLst>
            </a:pPr>
            <a:r>
              <a:rPr lang="ca-ES" sz="1200" b="0" strike="noStrike" dirty="0">
                <a:solidFill>
                  <a:srgbClr val="000000"/>
                </a:solidFill>
                <a:latin typeface="Arial"/>
                <a:ea typeface="Calibri"/>
              </a:rPr>
              <a:t>Llegiu tot l’article: </a:t>
            </a:r>
            <a:r>
              <a:rPr lang="ca-ES" sz="1200" b="1" strike="noStrike" dirty="0">
                <a:solidFill>
                  <a:srgbClr val="000000"/>
                </a:solidFill>
                <a:latin typeface="Arial"/>
                <a:ea typeface="Calibri"/>
              </a:rPr>
              <a:t>el contingut i el titular diuen el mateix?</a:t>
            </a:r>
          </a:p>
          <a:p>
            <a:pPr marL="171360" indent="-171000">
              <a:lnSpc>
                <a:spcPct val="100000"/>
              </a:lnSpc>
              <a:buClr>
                <a:srgbClr val="000000"/>
              </a:buClr>
              <a:buFont typeface="Arial"/>
              <a:buChar char="-"/>
              <a:tabLst>
                <a:tab pos="457200" algn="l"/>
              </a:tabLst>
            </a:pPr>
            <a:r>
              <a:rPr lang="ca-ES" sz="1200" b="0" strike="noStrike" dirty="0">
                <a:solidFill>
                  <a:srgbClr val="000000"/>
                </a:solidFill>
                <a:latin typeface="Arial"/>
                <a:ea typeface="Calibri"/>
              </a:rPr>
              <a:t>Com puc </a:t>
            </a:r>
            <a:r>
              <a:rPr lang="ca-ES" sz="1200" b="1" strike="noStrike" dirty="0">
                <a:solidFill>
                  <a:srgbClr val="000000"/>
                </a:solidFill>
                <a:latin typeface="Arial"/>
                <a:ea typeface="Calibri"/>
              </a:rPr>
              <a:t>verificar la fiabilitat d’un lloc web?</a:t>
            </a:r>
            <a:r>
              <a:rPr lang="ca-ES" sz="1200" b="0" strike="noStrike" dirty="0">
                <a:solidFill>
                  <a:srgbClr val="000000"/>
                </a:solidFill>
                <a:latin typeface="Arial"/>
                <a:ea typeface="Calibri"/>
              </a:rPr>
              <a:t> Anàlisi de la URL: cal comprovar sempre si es tracta del lloc web original o si l’URL s’ha creat incloent una petita modificació del nom o l’extensió, amb la intenció que un lector distret o precipitat no ho noti. Les webs que publiquen desinformació prenen el nom de mitjans coneguts i en modifiquen petits detalls. Per </a:t>
            </a:r>
            <a:r>
              <a:rPr lang="ca-ES" sz="1200" b="0" strike="noStrike" dirty="0" smtClean="0">
                <a:solidFill>
                  <a:srgbClr val="000000"/>
                </a:solidFill>
                <a:latin typeface="Arial"/>
                <a:ea typeface="Calibri"/>
              </a:rPr>
              <a:t>exemple </a:t>
            </a:r>
            <a:r>
              <a:rPr lang="ca-ES" sz="1200" b="0" strike="noStrike" dirty="0">
                <a:solidFill>
                  <a:srgbClr val="000000"/>
                </a:solidFill>
                <a:latin typeface="Arial"/>
                <a:ea typeface="Calibri"/>
              </a:rPr>
              <a:t>(de la diapositiva del principi) dailypresser.com, o nevvyorktimes.com.</a:t>
            </a:r>
          </a:p>
          <a:p>
            <a:pPr marL="171360" indent="-171000">
              <a:lnSpc>
                <a:spcPct val="100000"/>
              </a:lnSpc>
              <a:buClr>
                <a:srgbClr val="000000"/>
              </a:buClr>
              <a:buFont typeface="Arial"/>
              <a:buChar char="-"/>
              <a:tabLst>
                <a:tab pos="457200" algn="l"/>
              </a:tabLst>
            </a:pPr>
            <a:r>
              <a:rPr lang="ca-ES" sz="1200" b="1" strike="noStrike" dirty="0">
                <a:solidFill>
                  <a:srgbClr val="000000"/>
                </a:solidFill>
                <a:latin typeface="Arial"/>
                <a:ea typeface="Calibri"/>
              </a:rPr>
              <a:t>Comproveu-ne</a:t>
            </a:r>
            <a:r>
              <a:rPr lang="ca-ES" sz="1200" b="1" strike="noStrike" dirty="0">
                <a:solidFill>
                  <a:srgbClr val="FF0000"/>
                </a:solidFill>
                <a:latin typeface="Arial"/>
                <a:ea typeface="Calibri"/>
              </a:rPr>
              <a:t> la data i l’autor</a:t>
            </a:r>
            <a:r>
              <a:rPr lang="ca-ES" sz="1200" b="0" strike="noStrike" dirty="0">
                <a:solidFill>
                  <a:srgbClr val="FF0000"/>
                </a:solidFill>
                <a:latin typeface="Arial"/>
                <a:ea typeface="Calibri"/>
              </a:rPr>
              <a:t>: a les xarxes socials els comptes de personalitats públiques solen estar «verificats» (tot i que no sempre), igual que els dels mitjans de comunicació i els periodistes. Les persones que es dediquen </a:t>
            </a:r>
            <a:r>
              <a:rPr lang="es-ES" sz="1200" b="0" strike="noStrike" dirty="0" smtClean="0">
                <a:solidFill>
                  <a:srgbClr val="FF0000"/>
                </a:solidFill>
                <a:latin typeface="+mn-lt"/>
                <a:ea typeface="Calibri"/>
              </a:rPr>
              <a:t>a la </a:t>
            </a:r>
            <a:r>
              <a:rPr lang="es-ES" sz="1200" b="0" strike="noStrike" dirty="0" err="1" smtClean="0">
                <a:solidFill>
                  <a:srgbClr val="FF0000"/>
                </a:solidFill>
                <a:latin typeface="+mn-lt"/>
                <a:ea typeface="Calibri"/>
              </a:rPr>
              <a:t>indústria</a:t>
            </a:r>
            <a:r>
              <a:rPr lang="es-ES" sz="1200" b="0" strike="noStrike" dirty="0" smtClean="0">
                <a:solidFill>
                  <a:srgbClr val="FF0000"/>
                </a:solidFill>
                <a:latin typeface="+mn-lt"/>
                <a:ea typeface="Calibri"/>
              </a:rPr>
              <a:t> de la </a:t>
            </a:r>
            <a:r>
              <a:rPr lang="es-ES" sz="1200" b="0" strike="noStrike" dirty="0" err="1" smtClean="0">
                <a:solidFill>
                  <a:srgbClr val="FF0000"/>
                </a:solidFill>
                <a:latin typeface="+mn-lt"/>
                <a:ea typeface="Calibri"/>
              </a:rPr>
              <a:t>informació</a:t>
            </a:r>
            <a:r>
              <a:rPr lang="es-ES" sz="1200" b="0" strike="noStrike" dirty="0" smtClean="0">
                <a:solidFill>
                  <a:srgbClr val="FF0000"/>
                </a:solidFill>
                <a:latin typeface="+mn-lt"/>
                <a:ea typeface="Calibri"/>
              </a:rPr>
              <a:t> </a:t>
            </a:r>
            <a:r>
              <a:rPr lang="ca-ES" sz="1200" b="0" strike="noStrike" dirty="0" smtClean="0">
                <a:solidFill>
                  <a:srgbClr val="FF0000"/>
                </a:solidFill>
                <a:latin typeface="Arial"/>
                <a:ea typeface="Calibri"/>
              </a:rPr>
              <a:t>solen </a:t>
            </a:r>
            <a:r>
              <a:rPr lang="ca-ES" sz="1200" b="0" strike="noStrike" dirty="0">
                <a:solidFill>
                  <a:srgbClr val="FF0000"/>
                </a:solidFill>
                <a:latin typeface="Arial"/>
                <a:ea typeface="Calibri"/>
              </a:rPr>
              <a:t>tenir llocs web o altres perfils públics que poden ajudar a localitzar-les tant a elles com la seva feina.</a:t>
            </a:r>
          </a:p>
          <a:p>
            <a:pPr marL="171360" indent="-171000">
              <a:lnSpc>
                <a:spcPct val="100000"/>
              </a:lnSpc>
              <a:buClr>
                <a:srgbClr val="000000"/>
              </a:buClr>
              <a:buFont typeface="Arial"/>
              <a:buChar char="-"/>
              <a:tabLst>
                <a:tab pos="457200" algn="l"/>
              </a:tabLst>
            </a:pPr>
            <a:r>
              <a:rPr lang="ca-ES" sz="1200" b="1" strike="noStrike" dirty="0">
                <a:solidFill>
                  <a:srgbClr val="FF0000"/>
                </a:solidFill>
                <a:latin typeface="Arial"/>
                <a:ea typeface="Calibri"/>
              </a:rPr>
              <a:t>Busqueu la història a internet</a:t>
            </a:r>
            <a:r>
              <a:rPr lang="ca-ES" sz="1200" strike="noStrike" dirty="0">
                <a:solidFill>
                  <a:srgbClr val="FF0000"/>
                </a:solidFill>
                <a:latin typeface="Arial"/>
                <a:ea typeface="Calibri"/>
              </a:rPr>
              <a:t>: hi ha altres fonts que també sostinguin el que diu la notícia?</a:t>
            </a:r>
            <a:r>
              <a:rPr lang="ca-ES" sz="1200" b="0" strike="noStrike" dirty="0">
                <a:solidFill>
                  <a:srgbClr val="FF0000"/>
                </a:solidFill>
                <a:latin typeface="Arial"/>
                <a:ea typeface="Calibri"/>
              </a:rPr>
              <a:t> Sabeu quin tipus de fonts són?</a:t>
            </a:r>
          </a:p>
          <a:p>
            <a:pPr marL="171360" indent="-171000">
              <a:lnSpc>
                <a:spcPct val="100000"/>
              </a:lnSpc>
              <a:buClr>
                <a:srgbClr val="000000"/>
              </a:buClr>
              <a:buFont typeface="Arial"/>
              <a:buChar char="-"/>
              <a:tabLst>
                <a:tab pos="457200" algn="l"/>
              </a:tabLst>
            </a:pPr>
            <a:r>
              <a:rPr lang="ca-ES" sz="1200" strike="noStrike" dirty="0">
                <a:solidFill>
                  <a:srgbClr val="FF0000"/>
                </a:solidFill>
                <a:latin typeface="Arial"/>
                <a:ea typeface="Calibri"/>
              </a:rPr>
              <a:t>Analitzeu si hi ha </a:t>
            </a:r>
            <a:r>
              <a:rPr lang="ca-ES" sz="1200" b="1" strike="noStrike" dirty="0">
                <a:solidFill>
                  <a:srgbClr val="FF0000"/>
                </a:solidFill>
                <a:latin typeface="Arial"/>
                <a:ea typeface="Calibri"/>
              </a:rPr>
              <a:t>alguna cosa estranya a les imatges o si estan manipulades</a:t>
            </a:r>
            <a:r>
              <a:rPr lang="ca-ES" sz="1200" strike="noStrike" dirty="0">
                <a:solidFill>
                  <a:srgbClr val="FF0000"/>
                </a:solidFill>
                <a:latin typeface="Arial"/>
                <a:ea typeface="Calibri"/>
              </a:rPr>
              <a:t>.</a:t>
            </a:r>
            <a:r>
              <a:rPr lang="ca-ES" sz="1200" b="0" strike="noStrike" dirty="0">
                <a:solidFill>
                  <a:srgbClr val="FF0000"/>
                </a:solidFill>
                <a:latin typeface="Arial"/>
                <a:ea typeface="Calibri"/>
              </a:rPr>
              <a:t> En cas afirmatiu, podeu fer una cerca inversa d’imatges a Google: </a:t>
            </a:r>
            <a:r>
              <a:rPr lang="ca-ES" b="0" strike="noStrike" dirty="0">
                <a:solidFill>
                  <a:srgbClr val="000000"/>
                </a:solidFill>
                <a:latin typeface="Arial"/>
                <a:ea typeface="Calibri"/>
              </a:rPr>
              <a:t>https://</a:t>
            </a:r>
            <a:r>
              <a:rPr lang="ca-ES" b="0" strike="noStrike" dirty="0" smtClean="0">
                <a:solidFill>
                  <a:srgbClr val="000000"/>
                </a:solidFill>
                <a:latin typeface="Arial"/>
                <a:ea typeface="Calibri"/>
              </a:rPr>
              <a:t>support.google.com/websearch/answer/1325808?co=GENIE.Platform%3DAndroid&amp;hl=ca.</a:t>
            </a:r>
            <a:r>
              <a:rPr lang="ca-ES" sz="1200" b="0" strike="noStrike" dirty="0" smtClean="0">
                <a:solidFill>
                  <a:srgbClr val="000000"/>
                </a:solidFill>
                <a:latin typeface="Arial"/>
                <a:ea typeface="Calibri"/>
              </a:rPr>
              <a:t> </a:t>
            </a:r>
            <a:r>
              <a:rPr lang="ca-ES" sz="1200" b="0" strike="noStrike" dirty="0">
                <a:solidFill>
                  <a:srgbClr val="000000"/>
                </a:solidFill>
                <a:latin typeface="Arial"/>
                <a:ea typeface="Calibri"/>
              </a:rPr>
              <a:t>Potser descobrireu que correspon a un altre succés o que té una data anterior.</a:t>
            </a:r>
          </a:p>
          <a:p>
            <a:pPr marL="171360" indent="-171000">
              <a:lnSpc>
                <a:spcPct val="100000"/>
              </a:lnSpc>
              <a:buClr>
                <a:srgbClr val="000000"/>
              </a:buClr>
              <a:buFont typeface="Arial"/>
              <a:buChar char="-"/>
              <a:tabLst>
                <a:tab pos="457200" algn="l"/>
              </a:tabLst>
            </a:pPr>
            <a:r>
              <a:rPr lang="ca-ES" sz="1200" b="1" strike="noStrike" dirty="0">
                <a:solidFill>
                  <a:srgbClr val="000000"/>
                </a:solidFill>
                <a:latin typeface="Arial"/>
                <a:ea typeface="Calibri"/>
              </a:rPr>
              <a:t>Reflexioneu sobre el context</a:t>
            </a:r>
            <a:r>
              <a:rPr lang="ca-ES" sz="1200" b="0" strike="noStrike" dirty="0">
                <a:solidFill>
                  <a:srgbClr val="000000"/>
                </a:solidFill>
                <a:latin typeface="Arial"/>
                <a:ea typeface="Calibri"/>
              </a:rPr>
              <a:t> on s’emmarca la informació: imagineu que un fabricant de telèfons us diu que les vendes s’han duplicat. Ara afegiu-hi el context: era el desembre, el temps de Nadal, en què </a:t>
            </a:r>
            <a:r>
              <a:rPr lang="ca-ES" sz="1200" b="0" strike="noStrike" dirty="0" smtClean="0">
                <a:solidFill>
                  <a:srgbClr val="000000"/>
                </a:solidFill>
                <a:latin typeface="Arial"/>
                <a:ea typeface="Calibri"/>
              </a:rPr>
              <a:t>les </a:t>
            </a:r>
            <a:r>
              <a:rPr lang="ca-ES" sz="1200" b="0" strike="noStrike" dirty="0">
                <a:solidFill>
                  <a:srgbClr val="000000"/>
                </a:solidFill>
                <a:latin typeface="Arial"/>
                <a:ea typeface="Calibri"/>
              </a:rPr>
              <a:t>botigues </a:t>
            </a:r>
            <a:r>
              <a:rPr lang="ca-ES" sz="1200" b="0" strike="noStrike" dirty="0" smtClean="0">
                <a:solidFill>
                  <a:srgbClr val="000000"/>
                </a:solidFill>
                <a:latin typeface="Arial"/>
                <a:ea typeface="Calibri"/>
              </a:rPr>
              <a:t>fan </a:t>
            </a:r>
            <a:r>
              <a:rPr lang="ca-ES" sz="1200" b="0" strike="noStrike" dirty="0">
                <a:solidFill>
                  <a:srgbClr val="000000"/>
                </a:solidFill>
                <a:latin typeface="Arial"/>
                <a:ea typeface="Calibri"/>
              </a:rPr>
              <a:t>moltes ofertes i senzillament és una mica més barat comprar un telèfon. Així, doncs, no és cap sorpresa, oi? En debats públics sobre qüestions polítiques </a:t>
            </a:r>
            <a:r>
              <a:rPr lang="ca-ES" sz="1200" b="0" strike="noStrike" dirty="0" smtClean="0">
                <a:solidFill>
                  <a:srgbClr val="000000"/>
                </a:solidFill>
                <a:latin typeface="Arial"/>
                <a:ea typeface="Calibri"/>
              </a:rPr>
              <a:t>sovint passa </a:t>
            </a:r>
            <a:r>
              <a:rPr lang="ca-ES" sz="1200" b="0" strike="noStrike" dirty="0">
                <a:solidFill>
                  <a:srgbClr val="000000"/>
                </a:solidFill>
                <a:latin typeface="Arial"/>
                <a:ea typeface="Calibri"/>
              </a:rPr>
              <a:t>el mateix.</a:t>
            </a:r>
          </a:p>
          <a:p>
            <a:pPr>
              <a:lnSpc>
                <a:spcPct val="100000"/>
              </a:lnSpc>
              <a:tabLst>
                <a:tab pos="457200" algn="l"/>
              </a:tabLst>
            </a:pPr>
            <a:endParaRPr lang="fr-BE" sz="1200" b="0" strike="noStrike" spc="-1" dirty="0">
              <a:latin typeface="Arial"/>
            </a:endParaRPr>
          </a:p>
        </p:txBody>
      </p:sp>
      <p:sp>
        <p:nvSpPr>
          <p:cNvPr id="74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7709F7DB-610B-4DC9-870A-DD259A742703}" type="slidenum">
              <a:rPr lang="fr-BE" sz="1200" b="0" strike="noStrike" spc="-1">
                <a:solidFill>
                  <a:srgbClr val="000000"/>
                </a:solidFill>
                <a:latin typeface="+mn-lt"/>
                <a:ea typeface="+mn-ea"/>
              </a:rPr>
              <a:t>22</a:t>
            </a:fld>
            <a:endParaRPr lang="fr-BE" sz="1200" b="0" strike="noStrike" spc="-1">
              <a:solidFill>
                <a:srgbClr val="000000"/>
              </a:solidFill>
              <a:latin typeface="+mn-lt"/>
              <a:ea typeface="+mn-ea"/>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 name="PlaceHolder 1"/>
          <p:cNvSpPr>
            <a:spLocks noGrp="1" noRot="1" noChangeAspect="1"/>
          </p:cNvSpPr>
          <p:nvPr>
            <p:ph type="sldImg"/>
          </p:nvPr>
        </p:nvSpPr>
        <p:spPr>
          <a:xfrm>
            <a:off x="685800" y="1143000"/>
            <a:ext cx="5486400" cy="3086100"/>
          </a:xfrm>
          <a:prstGeom prst="rect">
            <a:avLst/>
          </a:prstGeom>
        </p:spPr>
      </p:sp>
      <p:sp>
        <p:nvSpPr>
          <p:cNvPr id="742"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ca-ES" sz="2000" b="0" strike="noStrike" dirty="0">
                <a:latin typeface="Arial"/>
              </a:rPr>
              <a:t>Cada plataforma té una política diferent de tractament de la desinformació, la informació errònia i el contingut potencialment perjudicial. Però pots ajudar-hi </a:t>
            </a:r>
            <a:r>
              <a:rPr lang="ca-ES" sz="2000" b="1" strike="noStrike" dirty="0">
                <a:latin typeface="Arial"/>
              </a:rPr>
              <a:t>denunciant proactivament</a:t>
            </a:r>
            <a:r>
              <a:rPr lang="ca-ES" sz="2000" b="0" strike="noStrike" dirty="0">
                <a:latin typeface="Arial"/>
              </a:rPr>
              <a:t> històries i publicacions que resultin sospitoses (bé pel contingut, bé perquè creus que pot ser que el compte </a:t>
            </a:r>
            <a:r>
              <a:rPr lang="ca-ES" sz="2000" b="0" strike="noStrike" dirty="0" smtClean="0">
                <a:latin typeface="Arial"/>
              </a:rPr>
              <a:t>que les </a:t>
            </a:r>
            <a:r>
              <a:rPr lang="ca-ES" sz="2000" b="0" strike="noStrike" dirty="0">
                <a:latin typeface="Arial"/>
              </a:rPr>
              <a:t>ha publicat no </a:t>
            </a:r>
            <a:r>
              <a:rPr lang="ca-ES" sz="2000" b="0" strike="noStrike" dirty="0" smtClean="0">
                <a:latin typeface="Arial"/>
              </a:rPr>
              <a:t>pertanyi </a:t>
            </a:r>
            <a:r>
              <a:rPr lang="ca-ES" sz="2000" b="0" strike="noStrike" dirty="0">
                <a:latin typeface="Arial"/>
              </a:rPr>
              <a:t>a una persona real o perquè les publicacions o els comentaris estan apareixent de forma coordinada i artificial). Normalment a les plataformes hi ha una funció per poder-ho denunciar fàcilment.</a:t>
            </a:r>
          </a:p>
          <a:p>
            <a:pPr>
              <a:lnSpc>
                <a:spcPct val="100000"/>
              </a:lnSpc>
              <a:tabLst>
                <a:tab pos="0" algn="l"/>
              </a:tabLst>
            </a:pPr>
            <a:endParaRPr lang="fr-BE" sz="2000" b="0" strike="noStrike" spc="-1" dirty="0">
              <a:latin typeface="Arial"/>
            </a:endParaRPr>
          </a:p>
          <a:p>
            <a:pPr>
              <a:lnSpc>
                <a:spcPct val="100000"/>
              </a:lnSpc>
              <a:tabLst>
                <a:tab pos="0" algn="l"/>
              </a:tabLst>
            </a:pPr>
            <a:r>
              <a:rPr lang="ca-ES" sz="2000" b="0" strike="noStrike" dirty="0">
                <a:latin typeface="Arial"/>
              </a:rPr>
              <a:t>Més informació: https://www.who.int/campaigns/connecting-the-world-to-combat-coronavirus/how-to-report-misinformation-online?gclid=CjwKCAiA9bmABhBbEiwASb35Vz8fbkigZUcF5SG8wVuOlgHWspqsMm65mx_h1Eo7yRGJPGx8MtOlHhoCaQwQAvD_BwE</a:t>
            </a:r>
          </a:p>
        </p:txBody>
      </p:sp>
      <p:sp>
        <p:nvSpPr>
          <p:cNvPr id="74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91FA6402-6A91-4625-AB84-9D5CEC5EA116}" type="slidenum">
              <a:rPr lang="fr-BE" sz="1200" b="0" strike="noStrike" spc="-1">
                <a:solidFill>
                  <a:srgbClr val="000000"/>
                </a:solidFill>
                <a:latin typeface="+mn-lt"/>
                <a:ea typeface="+mn-ea"/>
              </a:rPr>
              <a:t>23</a:t>
            </a:fld>
            <a:endParaRPr lang="fr-BE" sz="1200" b="0" strike="noStrike" spc="-1">
              <a:solidFill>
                <a:srgbClr val="000000"/>
              </a:solidFill>
              <a:latin typeface="+mn-lt"/>
              <a:ea typeface="+mn-ea"/>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 name="PlaceHolder 1"/>
          <p:cNvSpPr>
            <a:spLocks noGrp="1" noRot="1" noChangeAspect="1"/>
          </p:cNvSpPr>
          <p:nvPr>
            <p:ph type="sldImg"/>
          </p:nvPr>
        </p:nvSpPr>
        <p:spPr>
          <a:xfrm>
            <a:off x="685800" y="1143000"/>
            <a:ext cx="5486400" cy="3086100"/>
          </a:xfrm>
          <a:prstGeom prst="rect">
            <a:avLst/>
          </a:prstGeom>
        </p:spPr>
      </p:sp>
      <p:sp>
        <p:nvSpPr>
          <p:cNvPr id="745"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ca-ES" sz="2000" b="1" strike="noStrike" dirty="0">
                <a:latin typeface="Arial"/>
              </a:rPr>
              <a:t>La manera en què verifiqueu la informació que comparteixen els vostres amics i familiars és important. D’això dependrà moltes vegades que us escoltin o que canviïn de parer. A continuació s’ofereixen diverses idees sobre com abordar aquestes converses difícils.</a:t>
            </a:r>
          </a:p>
          <a:p>
            <a:pPr marL="457200">
              <a:lnSpc>
                <a:spcPct val="100000"/>
              </a:lnSpc>
              <a:tabLst>
                <a:tab pos="0" algn="l"/>
              </a:tabLst>
            </a:pPr>
            <a:endParaRPr lang="fr-BE" sz="2000" b="0" strike="noStrike" spc="-1" dirty="0">
              <a:latin typeface="Arial"/>
            </a:endParaRPr>
          </a:p>
          <a:p>
            <a:pPr>
              <a:lnSpc>
                <a:spcPct val="100000"/>
              </a:lnSpc>
              <a:buFontTx/>
              <a:buChar char="-"/>
              <a:tabLst>
                <a:tab pos="0" algn="l"/>
              </a:tabLst>
            </a:pPr>
            <a:r>
              <a:rPr lang="ca-ES" sz="1200" b="0" i="1" strike="noStrike" dirty="0" smtClean="0">
                <a:solidFill>
                  <a:srgbClr val="000000"/>
                </a:solidFill>
                <a:latin typeface="+mn-lt"/>
                <a:ea typeface="+mn-ea"/>
              </a:rPr>
              <a:t> El </a:t>
            </a:r>
            <a:r>
              <a:rPr lang="ca-ES" sz="1200" b="0" i="1" strike="noStrike" dirty="0">
                <a:solidFill>
                  <a:srgbClr val="000000"/>
                </a:solidFill>
                <a:latin typeface="+mn-lt"/>
                <a:ea typeface="+mn-ea"/>
              </a:rPr>
              <a:t>pitjor error que pots cometre</a:t>
            </a:r>
            <a:r>
              <a:rPr lang="ca-ES" sz="1200" b="0" strike="noStrike" dirty="0">
                <a:solidFill>
                  <a:srgbClr val="000000"/>
                </a:solidFill>
                <a:latin typeface="+mn-lt"/>
                <a:ea typeface="+mn-ea"/>
              </a:rPr>
              <a:t>: </a:t>
            </a:r>
            <a:r>
              <a:rPr lang="ca-ES" sz="1200" b="0" strike="noStrike" dirty="0" smtClean="0">
                <a:solidFill>
                  <a:srgbClr val="000000"/>
                </a:solidFill>
                <a:latin typeface="+mn-lt"/>
                <a:ea typeface="+mn-ea"/>
              </a:rPr>
              <a:t>si </a:t>
            </a:r>
            <a:r>
              <a:rPr lang="ca-ES" sz="1200" b="0" strike="noStrike" dirty="0">
                <a:solidFill>
                  <a:srgbClr val="000000"/>
                </a:solidFill>
                <a:latin typeface="+mn-lt"/>
                <a:ea typeface="+mn-ea"/>
              </a:rPr>
              <a:t>bé podem estar temptats d’insultar els qui es creuen la informació errònia, és una tècnica extremadament contraproduent. </a:t>
            </a:r>
            <a:r>
              <a:rPr lang="ca-ES" sz="1200" b="0" strike="noStrike" dirty="0" smtClean="0">
                <a:solidFill>
                  <a:srgbClr val="000000"/>
                </a:solidFill>
                <a:latin typeface="+mn-lt"/>
                <a:ea typeface="+mn-ea"/>
              </a:rPr>
              <a:t>Moltes </a:t>
            </a:r>
            <a:r>
              <a:rPr lang="ca-ES" sz="1200" b="0" strike="noStrike" dirty="0">
                <a:solidFill>
                  <a:srgbClr val="000000"/>
                </a:solidFill>
                <a:latin typeface="+mn-lt"/>
                <a:ea typeface="+mn-ea"/>
              </a:rPr>
              <a:t>persones poden tenir preocupacions comprensibles, encara que errònies, que s’ajustin a la seva situació concreta, però no a la població en general. Per exemple, pot ser que el seu </a:t>
            </a:r>
            <a:r>
              <a:rPr lang="ca-ES" sz="1200" b="0" strike="noStrike" dirty="0" smtClean="0">
                <a:solidFill>
                  <a:srgbClr val="000000"/>
                </a:solidFill>
                <a:latin typeface="+mn-lt"/>
                <a:ea typeface="+mn-ea"/>
              </a:rPr>
              <a:t>fill patís </a:t>
            </a:r>
            <a:r>
              <a:rPr lang="ca-ES" sz="1200" b="0" strike="noStrike" dirty="0">
                <a:solidFill>
                  <a:srgbClr val="000000"/>
                </a:solidFill>
                <a:latin typeface="+mn-lt"/>
                <a:ea typeface="+mn-ea"/>
              </a:rPr>
              <a:t>una reacció a una vacuna perquè els metges no sabien que tenia alguna al·lèrgia, i això pot haver fet que </a:t>
            </a:r>
            <a:r>
              <a:rPr lang="ca-ES" sz="1200" b="0" strike="noStrike" dirty="0" smtClean="0">
                <a:solidFill>
                  <a:srgbClr val="000000"/>
                </a:solidFill>
                <a:latin typeface="+mn-lt"/>
                <a:ea typeface="+mn-ea"/>
              </a:rPr>
              <a:t>aquella persona desconfiï </a:t>
            </a:r>
            <a:r>
              <a:rPr lang="ca-ES" sz="1200" b="0" strike="noStrike" dirty="0">
                <a:solidFill>
                  <a:srgbClr val="000000"/>
                </a:solidFill>
                <a:latin typeface="+mn-lt"/>
                <a:ea typeface="+mn-ea"/>
              </a:rPr>
              <a:t>de les vacunes. En aquest cas, atacar-los només reforçarà les creences</a:t>
            </a:r>
            <a:r>
              <a:rPr lang="ca-ES" sz="1200" b="0" strike="noStrike" dirty="0" smtClean="0">
                <a:solidFill>
                  <a:srgbClr val="000000"/>
                </a:solidFill>
                <a:latin typeface="+mn-lt"/>
                <a:ea typeface="+mn-ea"/>
              </a:rPr>
              <a:t>.</a:t>
            </a:r>
          </a:p>
          <a:p>
            <a:pPr>
              <a:lnSpc>
                <a:spcPct val="100000"/>
              </a:lnSpc>
              <a:buFontTx/>
              <a:buChar char="-"/>
              <a:tabLst>
                <a:tab pos="0" algn="l"/>
              </a:tabLst>
            </a:pPr>
            <a:endParaRPr lang="ca-ES" sz="1200" b="0" strike="noStrike" dirty="0" smtClean="0">
              <a:solidFill>
                <a:srgbClr val="000000"/>
              </a:solidFill>
              <a:latin typeface="+mn-lt"/>
              <a:ea typeface="+mn-ea"/>
            </a:endParaRPr>
          </a:p>
          <a:p>
            <a:pPr>
              <a:lnSpc>
                <a:spcPct val="100000"/>
              </a:lnSpc>
              <a:buFontTx/>
              <a:buChar char="-"/>
              <a:tabLst>
                <a:tab pos="0" algn="l"/>
              </a:tabLst>
            </a:pPr>
            <a:r>
              <a:rPr lang="ca-ES" sz="1200" b="0" i="1" strike="noStrike" dirty="0" smtClean="0">
                <a:solidFill>
                  <a:srgbClr val="000000"/>
                </a:solidFill>
                <a:latin typeface="+mn-lt"/>
                <a:ea typeface="+mn-ea"/>
              </a:rPr>
              <a:t> </a:t>
            </a:r>
            <a:r>
              <a:rPr lang="ca-ES" sz="1200" b="0" i="1" strike="noStrike" dirty="0">
                <a:solidFill>
                  <a:srgbClr val="000000"/>
                </a:solidFill>
                <a:latin typeface="+mn-lt"/>
                <a:ea typeface="+mn-ea"/>
              </a:rPr>
              <a:t>Arribar als més extremistes compartint les seves preocupacions</a:t>
            </a:r>
            <a:r>
              <a:rPr lang="ca-ES" sz="1200" b="0" strike="noStrike" dirty="0">
                <a:solidFill>
                  <a:srgbClr val="000000"/>
                </a:solidFill>
                <a:latin typeface="+mn-lt"/>
                <a:ea typeface="+mn-ea"/>
              </a:rPr>
              <a:t>: </a:t>
            </a:r>
            <a:r>
              <a:rPr lang="ca-ES" sz="1200" b="0" strike="noStrike" dirty="0" smtClean="0">
                <a:solidFill>
                  <a:srgbClr val="000000"/>
                </a:solidFill>
                <a:latin typeface="+mn-lt"/>
                <a:ea typeface="+mn-ea"/>
              </a:rPr>
              <a:t>al </a:t>
            </a:r>
            <a:r>
              <a:rPr lang="ca-ES" sz="1200" b="0" strike="noStrike" dirty="0">
                <a:solidFill>
                  <a:srgbClr val="000000"/>
                </a:solidFill>
                <a:latin typeface="+mn-lt"/>
                <a:ea typeface="+mn-ea"/>
              </a:rPr>
              <a:t>cap i a la fi, les persones que es creuen la informació errònia (com els </a:t>
            </a:r>
            <a:r>
              <a:rPr lang="ca-ES" sz="1200" b="0" strike="noStrike" dirty="0" err="1">
                <a:solidFill>
                  <a:srgbClr val="000000"/>
                </a:solidFill>
                <a:latin typeface="+mn-lt"/>
                <a:ea typeface="+mn-ea"/>
              </a:rPr>
              <a:t>negacionistes</a:t>
            </a:r>
            <a:r>
              <a:rPr lang="ca-ES" sz="1200" b="0" strike="noStrike" dirty="0">
                <a:solidFill>
                  <a:srgbClr val="000000"/>
                </a:solidFill>
                <a:latin typeface="+mn-lt"/>
                <a:ea typeface="+mn-ea"/>
              </a:rPr>
              <a:t> de les vacunes) també són persones que senzillament volen estar segures que els seus fills no corren perill. Tot i això, les proves indiquen que les vacunes són (com a mínim) més segures que no vacunar-se. </a:t>
            </a:r>
            <a:r>
              <a:rPr lang="ca-ES" sz="1200" b="0" i="1" strike="noStrike" dirty="0">
                <a:solidFill>
                  <a:srgbClr val="000000"/>
                </a:solidFill>
                <a:latin typeface="+mn-lt"/>
                <a:ea typeface="+mn-ea"/>
              </a:rPr>
              <a:t>Explicar això mostrant comprensió i empatia és la manera en què més probablement aconseguirem que canviïn de parer</a:t>
            </a:r>
            <a:r>
              <a:rPr lang="ca-ES" sz="1200" b="0" strike="noStrike" dirty="0">
                <a:solidFill>
                  <a:srgbClr val="000000"/>
                </a:solidFill>
                <a:latin typeface="+mn-lt"/>
                <a:ea typeface="+mn-ea"/>
              </a:rPr>
              <a:t>; </a:t>
            </a:r>
            <a:r>
              <a:rPr lang="ca-ES" sz="1200" b="0" i="1" strike="noStrike" dirty="0">
                <a:solidFill>
                  <a:srgbClr val="000000"/>
                </a:solidFill>
                <a:latin typeface="+mn-lt"/>
                <a:ea typeface="+mn-ea"/>
              </a:rPr>
              <a:t>en altres paraules, </a:t>
            </a:r>
            <a:r>
              <a:rPr lang="ca-ES" sz="1200" b="0" i="1" strike="noStrike" dirty="0" smtClean="0">
                <a:solidFill>
                  <a:srgbClr val="000000"/>
                </a:solidFill>
                <a:latin typeface="+mn-lt"/>
                <a:ea typeface="+mn-ea"/>
              </a:rPr>
              <a:t>tingueu paciència i sigueu amables.</a:t>
            </a:r>
            <a:endParaRPr lang="ca-ES" sz="1200" b="0" i="1" strike="noStrike" dirty="0">
              <a:solidFill>
                <a:srgbClr val="000000"/>
              </a:solidFill>
              <a:latin typeface="+mn-lt"/>
              <a:ea typeface="+mn-ea"/>
            </a:endParaRPr>
          </a:p>
          <a:p>
            <a:pPr>
              <a:lnSpc>
                <a:spcPct val="100000"/>
              </a:lnSpc>
              <a:tabLst>
                <a:tab pos="0" algn="l"/>
              </a:tabLst>
            </a:pPr>
            <a:endParaRPr lang="fr-BE" sz="1200" b="0" strike="noStrike" spc="-1" dirty="0">
              <a:latin typeface="Arial"/>
            </a:endParaRPr>
          </a:p>
          <a:p>
            <a:pPr>
              <a:lnSpc>
                <a:spcPct val="100000"/>
              </a:lnSpc>
              <a:tabLst>
                <a:tab pos="0" algn="l"/>
              </a:tabLst>
            </a:pPr>
            <a:r>
              <a:rPr lang="ca-ES" sz="1200" b="0" i="1" strike="noStrike" dirty="0">
                <a:solidFill>
                  <a:srgbClr val="000000"/>
                </a:solidFill>
                <a:latin typeface="+mn-lt"/>
                <a:ea typeface="+mn-ea"/>
              </a:rPr>
              <a:t>- El procés científic està ple d’incertesa i sovint això no es comunica gaire bé.</a:t>
            </a:r>
            <a:r>
              <a:rPr lang="ca-ES" sz="1200" b="0" strike="noStrike" dirty="0">
                <a:solidFill>
                  <a:srgbClr val="000000"/>
                </a:solidFill>
                <a:latin typeface="+mn-lt"/>
                <a:ea typeface="+mn-ea"/>
              </a:rPr>
              <a:t> Tota la informació que faciliteu ha d’anar acompanyada d’una explicació sincera del grau de consens o certesa científica que hi hagi. </a:t>
            </a:r>
            <a:r>
              <a:rPr lang="ca-ES" sz="1200" b="0" strike="noStrike" dirty="0" smtClean="0">
                <a:solidFill>
                  <a:srgbClr val="000000"/>
                </a:solidFill>
                <a:latin typeface="+mn-lt"/>
                <a:ea typeface="+mn-ea"/>
              </a:rPr>
              <a:t>Encara </a:t>
            </a:r>
            <a:r>
              <a:rPr lang="ca-ES" sz="1200" b="0" strike="noStrike" dirty="0">
                <a:solidFill>
                  <a:srgbClr val="000000"/>
                </a:solidFill>
                <a:latin typeface="+mn-lt"/>
                <a:ea typeface="+mn-ea"/>
              </a:rPr>
              <a:t>que aquest no hauria de ser el missatge principal en parlar amb els teus amics i familiars, cal incloure i reflectir amb exactitud el grau d’incertesa entre els experts. Cal que tothom entengui que la ciència és un procés d’assaig i error i que les decisions es prenen a partir de la millor informació disponible en cada moment, que pot canviar quan es duen a terme nous estudis.</a:t>
            </a:r>
          </a:p>
          <a:p>
            <a:pPr>
              <a:lnSpc>
                <a:spcPct val="100000"/>
              </a:lnSpc>
              <a:tabLst>
                <a:tab pos="0" algn="l"/>
              </a:tabLst>
            </a:pPr>
            <a:endParaRPr lang="fr-BE" sz="1200" b="0" strike="noStrike" spc="-1" dirty="0">
              <a:latin typeface="Arial"/>
            </a:endParaRPr>
          </a:p>
          <a:p>
            <a:pPr>
              <a:lnSpc>
                <a:spcPct val="100000"/>
              </a:lnSpc>
              <a:tabLst>
                <a:tab pos="0" algn="l"/>
              </a:tabLst>
            </a:pPr>
            <a:r>
              <a:rPr lang="ca-ES" sz="1200" b="0" strike="noStrike" dirty="0">
                <a:solidFill>
                  <a:srgbClr val="000000"/>
                </a:solidFill>
                <a:latin typeface="+mn-lt"/>
                <a:ea typeface="+mn-ea"/>
              </a:rPr>
              <a:t>Si vols aprendre més sobre això, llegeix les pàgines següents:</a:t>
            </a:r>
          </a:p>
          <a:p>
            <a:pPr>
              <a:lnSpc>
                <a:spcPct val="100000"/>
              </a:lnSpc>
              <a:tabLst>
                <a:tab pos="0" algn="l"/>
              </a:tabLst>
            </a:pPr>
            <a:r>
              <a:rPr lang="ca-ES" sz="1200" b="0" strike="noStrike" dirty="0">
                <a:solidFill>
                  <a:srgbClr val="000000"/>
                </a:solidFill>
                <a:latin typeface="Arial"/>
                <a:ea typeface="+mn-ea"/>
                <a:hlinkClick r:id="rId3"/>
              </a:rPr>
              <a:t>https://firstdraftnews.org/latest/how-to-talk-to-family-and-friends-about-that-misleading-whatsapp-message/</a:t>
            </a:r>
          </a:p>
          <a:p>
            <a:pPr>
              <a:lnSpc>
                <a:spcPct val="100000"/>
              </a:lnSpc>
              <a:tabLst>
                <a:tab pos="0" algn="l"/>
              </a:tabLst>
            </a:pPr>
            <a:r>
              <a:rPr lang="ca-ES" sz="2000" b="0" u="sng" strike="noStrike" dirty="0">
                <a:solidFill>
                  <a:srgbClr val="000000"/>
                </a:solidFill>
                <a:uFillTx/>
                <a:latin typeface="Arial"/>
                <a:ea typeface="+mn-ea"/>
                <a:hlinkClick r:id="rId4"/>
              </a:rPr>
              <a:t>https://www.poynter.org/fact-checking/2020/have-you-become-a-personal-fact-checker-to-your-family-and-friends/</a:t>
            </a:r>
          </a:p>
        </p:txBody>
      </p:sp>
      <p:sp>
        <p:nvSpPr>
          <p:cNvPr id="74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728FFF7-07BF-4D7C-AEB2-5A57800FB23E}" type="slidenum">
              <a:rPr lang="fr-BE" sz="1200" b="0" strike="noStrike" spc="-1">
                <a:solidFill>
                  <a:srgbClr val="000000"/>
                </a:solidFill>
                <a:latin typeface="+mn-lt"/>
                <a:ea typeface="+mn-ea"/>
              </a:rPr>
              <a:t>24</a:t>
            </a:fld>
            <a:endParaRPr lang="fr-BE" sz="1200" b="0" strike="noStrike" spc="-1">
              <a:solidFill>
                <a:srgbClr val="000000"/>
              </a:solidFill>
              <a:latin typeface="+mn-lt"/>
              <a:ea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 name="PlaceHolder 1"/>
          <p:cNvSpPr>
            <a:spLocks noGrp="1" noRot="1" noChangeAspect="1"/>
          </p:cNvSpPr>
          <p:nvPr>
            <p:ph type="sldImg"/>
          </p:nvPr>
        </p:nvSpPr>
        <p:spPr>
          <a:xfrm>
            <a:off x="685800" y="1143000"/>
            <a:ext cx="5486040" cy="3085920"/>
          </a:xfrm>
          <a:prstGeom prst="rect">
            <a:avLst/>
          </a:prstGeom>
        </p:spPr>
      </p:sp>
      <p:sp>
        <p:nvSpPr>
          <p:cNvPr id="682"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ca-ES" sz="2000" b="0" strike="noStrike" dirty="0">
                <a:latin typeface="Arial"/>
              </a:rPr>
              <a:t>De vegades és difícil distingir el que és vertader del que és fals.</a:t>
            </a:r>
          </a:p>
          <a:p>
            <a:pPr>
              <a:lnSpc>
                <a:spcPct val="100000"/>
              </a:lnSpc>
              <a:tabLst>
                <a:tab pos="0" algn="l"/>
              </a:tabLst>
            </a:pPr>
            <a:endParaRPr lang="fr-BE" sz="2000" b="0" strike="noStrike" spc="-1" dirty="0">
              <a:latin typeface="Arial"/>
            </a:endParaRPr>
          </a:p>
          <a:p>
            <a:pPr>
              <a:lnSpc>
                <a:spcPct val="100000"/>
              </a:lnSpc>
              <a:tabLst>
                <a:tab pos="0" algn="l"/>
              </a:tabLst>
            </a:pPr>
            <a:r>
              <a:rPr lang="ca-ES" sz="2000" b="0" strike="noStrike" dirty="0">
                <a:latin typeface="Arial"/>
              </a:rPr>
              <a:t>Solució: tots dos són falsos </a:t>
            </a:r>
          </a:p>
          <a:p>
            <a:pPr>
              <a:lnSpc>
                <a:spcPct val="100000"/>
              </a:lnSpc>
              <a:tabLst>
                <a:tab pos="0" algn="l"/>
              </a:tabLst>
            </a:pPr>
            <a:endParaRPr lang="fr-BE" sz="2000" b="0" strike="noStrike" spc="-1" dirty="0">
              <a:latin typeface="Arial"/>
            </a:endParaRPr>
          </a:p>
          <a:p>
            <a:pPr marL="228600" indent="-228240">
              <a:lnSpc>
                <a:spcPct val="100000"/>
              </a:lnSpc>
              <a:buClr>
                <a:srgbClr val="000000"/>
              </a:buClr>
              <a:buFont typeface="StarSymbol"/>
              <a:buAutoNum type="arabicParenR"/>
              <a:tabLst>
                <a:tab pos="0" algn="l"/>
              </a:tabLst>
            </a:pPr>
            <a:r>
              <a:rPr lang="ca-ES" sz="2000" b="0" strike="noStrike" dirty="0">
                <a:latin typeface="Arial"/>
              </a:rPr>
              <a:t>Història enganyosa: una activista climàtica amb una metralleta? La foto és d’una altra persona que, des d’aquest angle en concret, sembla que sigui la Greta </a:t>
            </a:r>
            <a:r>
              <a:rPr lang="ca-ES" sz="2000" b="0" strike="noStrike" dirty="0" err="1">
                <a:latin typeface="Arial"/>
              </a:rPr>
              <a:t>Thunberg</a:t>
            </a:r>
            <a:r>
              <a:rPr lang="ca-ES" sz="2000" b="0" strike="noStrike" dirty="0">
                <a:latin typeface="Arial"/>
              </a:rPr>
              <a:t>. (Font: www.snopes.com i https://factual.afp.com/el-video-de-una-mujer-disparando-no-muestra-greta-thunberg-sino-una-ingeniera-sueca)</a:t>
            </a:r>
          </a:p>
          <a:p>
            <a:pPr marL="228600" indent="-228240">
              <a:lnSpc>
                <a:spcPct val="100000"/>
              </a:lnSpc>
              <a:buClr>
                <a:srgbClr val="000000"/>
              </a:buClr>
              <a:buFont typeface="StarSymbol"/>
              <a:buAutoNum type="arabicParenR"/>
              <a:tabLst>
                <a:tab pos="0" algn="l"/>
              </a:tabLst>
            </a:pPr>
            <a:r>
              <a:rPr lang="ca-ES" sz="2000" b="0" strike="noStrike" dirty="0">
                <a:latin typeface="Arial"/>
              </a:rPr>
              <a:t>Notícia inventada: la història no és certa i la font de la notícia (dailypresser.com) senzillament no existeix.</a:t>
            </a:r>
          </a:p>
        </p:txBody>
      </p:sp>
      <p:sp>
        <p:nvSpPr>
          <p:cNvPr id="68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002024A3-AEF3-448E-BBF5-A88B2FC37DFD}" type="slidenum">
              <a:rPr lang="fr-BE" sz="1200" b="0" strike="noStrike" spc="-1">
                <a:solidFill>
                  <a:srgbClr val="000000"/>
                </a:solidFill>
                <a:latin typeface="+mn-lt"/>
                <a:ea typeface="+mn-ea"/>
              </a:rPr>
              <a:t>3</a:t>
            </a:fld>
            <a:endParaRPr lang="fr-BE" sz="1200" b="0" strike="noStrike" spc="-1">
              <a:solidFill>
                <a:srgbClr val="000000"/>
              </a:solidFill>
              <a:latin typeface="+mn-lt"/>
              <a:ea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 name="PlaceHolder 1"/>
          <p:cNvSpPr>
            <a:spLocks noGrp="1" noRot="1" noChangeAspect="1"/>
          </p:cNvSpPr>
          <p:nvPr>
            <p:ph type="sldImg"/>
          </p:nvPr>
        </p:nvSpPr>
        <p:spPr>
          <a:xfrm>
            <a:off x="685800" y="1143000"/>
            <a:ext cx="5486400" cy="3086100"/>
          </a:xfrm>
          <a:prstGeom prst="rect">
            <a:avLst/>
          </a:prstGeom>
        </p:spPr>
      </p:sp>
      <p:sp>
        <p:nvSpPr>
          <p:cNvPr id="685" name="PlaceHolder 2"/>
          <p:cNvSpPr>
            <a:spLocks noGrp="1"/>
          </p:cNvSpPr>
          <p:nvPr>
            <p:ph type="body"/>
          </p:nvPr>
        </p:nvSpPr>
        <p:spPr>
          <a:xfrm>
            <a:off x="685800" y="4400640"/>
            <a:ext cx="5486040" cy="3600000"/>
          </a:xfrm>
          <a:prstGeom prst="rect">
            <a:avLst/>
          </a:prstGeom>
        </p:spPr>
        <p:txBody>
          <a:bodyPr>
            <a:noAutofit/>
          </a:bodyPr>
          <a:lstStyle/>
          <a:p>
            <a:pPr marL="171360" indent="-171000">
              <a:lnSpc>
                <a:spcPct val="100000"/>
              </a:lnSpc>
              <a:buClr>
                <a:srgbClr val="000000"/>
              </a:buClr>
              <a:buFont typeface="StarSymbol"/>
              <a:buChar char="-"/>
            </a:pPr>
            <a:r>
              <a:rPr lang="ca-ES" sz="2000" b="0" strike="noStrike" dirty="0">
                <a:latin typeface="Arial"/>
              </a:rPr>
              <a:t>Entendre la desinformació: diapositives 4 a 24</a:t>
            </a:r>
          </a:p>
          <a:p>
            <a:pPr marL="171360" indent="-171000">
              <a:lnSpc>
                <a:spcPct val="100000"/>
              </a:lnSpc>
              <a:buClr>
                <a:srgbClr val="000000"/>
              </a:buClr>
              <a:buFont typeface="StarSymbol"/>
              <a:buChar char="-"/>
            </a:pPr>
            <a:r>
              <a:rPr lang="ca-ES" sz="2000" b="0" strike="noStrike" dirty="0">
                <a:latin typeface="Arial"/>
              </a:rPr>
              <a:t>Treball en grups: diapositiva 25</a:t>
            </a:r>
          </a:p>
          <a:p>
            <a:pPr marL="171360" indent="-171000">
              <a:lnSpc>
                <a:spcPct val="100000"/>
              </a:lnSpc>
              <a:buClr>
                <a:srgbClr val="000000"/>
              </a:buClr>
              <a:buFont typeface="StarSymbol"/>
              <a:buChar char="-"/>
            </a:pPr>
            <a:r>
              <a:rPr lang="ca-ES" sz="2000" b="0" strike="noStrike" dirty="0">
                <a:latin typeface="Arial"/>
              </a:rPr>
              <a:t>Presentacions i debat: diapositiva 25</a:t>
            </a:r>
          </a:p>
          <a:p>
            <a:pPr marL="171360" indent="-171000">
              <a:lnSpc>
                <a:spcPct val="100000"/>
              </a:lnSpc>
              <a:buClr>
                <a:srgbClr val="000000"/>
              </a:buClr>
              <a:buFont typeface="StarSymbol"/>
              <a:buChar char="-"/>
            </a:pPr>
            <a:r>
              <a:rPr lang="ca-ES" sz="2000" b="0" strike="noStrike" dirty="0">
                <a:latin typeface="Arial"/>
              </a:rPr>
              <a:t>Resum i recursos per trobar més informació: diapositives 26 a 34</a:t>
            </a:r>
          </a:p>
        </p:txBody>
      </p:sp>
      <p:sp>
        <p:nvSpPr>
          <p:cNvPr id="68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A8760A98-91E9-44C7-B2B4-F205E8501550}" type="slidenum">
              <a:rPr lang="fr-BE" sz="1200" b="0" strike="noStrike" spc="-1">
                <a:solidFill>
                  <a:srgbClr val="000000"/>
                </a:solidFill>
                <a:latin typeface="+mn-lt"/>
                <a:ea typeface="+mn-ea"/>
              </a:rPr>
              <a:t>4</a:t>
            </a:fld>
            <a:endParaRPr lang="fr-BE" sz="1200" b="0" strike="noStrike" spc="-1">
              <a:solidFill>
                <a:srgbClr val="000000"/>
              </a:solidFill>
              <a:latin typeface="+mn-lt"/>
              <a:ea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PlaceHolder 1"/>
          <p:cNvSpPr>
            <a:spLocks noGrp="1" noRot="1" noChangeAspect="1"/>
          </p:cNvSpPr>
          <p:nvPr>
            <p:ph type="sldImg"/>
          </p:nvPr>
        </p:nvSpPr>
        <p:spPr>
          <a:xfrm>
            <a:off x="685800" y="1143000"/>
            <a:ext cx="5486400" cy="3086100"/>
          </a:xfrm>
          <a:prstGeom prst="rect">
            <a:avLst/>
          </a:prstGeom>
        </p:spPr>
      </p:sp>
      <p:sp>
        <p:nvSpPr>
          <p:cNvPr id="688"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ca-ES" sz="2000" b="0" strike="noStrike">
                <a:latin typeface="Arial"/>
              </a:rPr>
              <a:t>Parlarem de definicions i tècniques i donarem alguns consells sobre com detectar fàcilment la desinformació, protegir-vos-en i ajudar els altres perquè també estiguin més a l’aguait.</a:t>
            </a:r>
          </a:p>
          <a:p>
            <a:pPr>
              <a:lnSpc>
                <a:spcPct val="100000"/>
              </a:lnSpc>
              <a:tabLst>
                <a:tab pos="0" algn="l"/>
              </a:tabLst>
            </a:pPr>
            <a:endParaRPr lang="fr-BE" sz="2000" b="0" strike="noStrike" spc="-1">
              <a:latin typeface="Arial"/>
            </a:endParaRPr>
          </a:p>
        </p:txBody>
      </p:sp>
      <p:sp>
        <p:nvSpPr>
          <p:cNvPr id="689"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0FDF17C-93A9-4297-944D-9E11C7BB7550}" type="slidenum">
              <a:rPr lang="fr-BE" sz="1200" b="0" strike="noStrike" spc="-1">
                <a:solidFill>
                  <a:srgbClr val="000000"/>
                </a:solidFill>
                <a:latin typeface="+mn-lt"/>
                <a:ea typeface="+mn-ea"/>
              </a:rPr>
              <a:t>5</a:t>
            </a:fld>
            <a:endParaRPr lang="fr-BE" sz="1200" b="0" strike="noStrike" spc="-1">
              <a:solidFill>
                <a:srgbClr val="000000"/>
              </a:solidFill>
              <a:latin typeface="+mn-lt"/>
              <a:ea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 name="PlaceHolder 1"/>
          <p:cNvSpPr>
            <a:spLocks noGrp="1" noRot="1" noChangeAspect="1"/>
          </p:cNvSpPr>
          <p:nvPr>
            <p:ph type="sldImg"/>
          </p:nvPr>
        </p:nvSpPr>
        <p:spPr>
          <a:xfrm>
            <a:off x="685800" y="1143000"/>
            <a:ext cx="5486400" cy="3086100"/>
          </a:xfrm>
          <a:prstGeom prst="rect">
            <a:avLst/>
          </a:prstGeom>
        </p:spPr>
      </p:sp>
      <p:sp>
        <p:nvSpPr>
          <p:cNvPr id="691" name="PlaceHolder 2"/>
          <p:cNvSpPr>
            <a:spLocks noGrp="1"/>
          </p:cNvSpPr>
          <p:nvPr>
            <p:ph type="body"/>
          </p:nvPr>
        </p:nvSpPr>
        <p:spPr>
          <a:xfrm>
            <a:off x="685800" y="4400640"/>
            <a:ext cx="5486040" cy="3600000"/>
          </a:xfrm>
          <a:prstGeom prst="rect">
            <a:avLst/>
          </a:prstGeom>
        </p:spPr>
        <p:txBody>
          <a:bodyPr>
            <a:noAutofit/>
          </a:bodyPr>
          <a:lstStyle/>
          <a:p>
            <a:pPr marL="216000" indent="-216000" algn="just">
              <a:lnSpc>
                <a:spcPct val="100000"/>
              </a:lnSpc>
            </a:pPr>
            <a:r>
              <a:rPr lang="ca-ES" sz="1200" b="0" strike="noStrike" dirty="0">
                <a:latin typeface="Arial"/>
                <a:ea typeface="Calibri"/>
              </a:rPr>
              <a:t>QUÈ ÉS LA </a:t>
            </a:r>
            <a:r>
              <a:rPr lang="ca-ES" sz="1200" b="0" strike="noStrike" dirty="0" smtClean="0">
                <a:latin typeface="Arial"/>
                <a:ea typeface="Calibri"/>
              </a:rPr>
              <a:t>DESINFORMACIÓ?</a:t>
            </a:r>
            <a:endParaRPr lang="ca-ES" sz="1200" b="0" strike="noStrike" dirty="0">
              <a:latin typeface="Arial"/>
              <a:ea typeface="Calibri"/>
            </a:endParaRPr>
          </a:p>
          <a:p>
            <a:pPr marL="216000" indent="-216000" algn="just">
              <a:lnSpc>
                <a:spcPct val="100000"/>
              </a:lnSpc>
            </a:pPr>
            <a:endParaRPr lang="fr-BE" sz="1200" b="0" strike="noStrike" spc="-1" dirty="0">
              <a:latin typeface="Arial"/>
            </a:endParaRPr>
          </a:p>
          <a:p>
            <a:pPr marL="171360" indent="-171000" algn="just">
              <a:lnSpc>
                <a:spcPct val="100000"/>
              </a:lnSpc>
              <a:buClr>
                <a:srgbClr val="000000"/>
              </a:buClr>
              <a:buFont typeface="Wingdings" charset="2"/>
              <a:buChar char=""/>
            </a:pPr>
            <a:r>
              <a:rPr lang="ca-ES" sz="1200" b="0" strike="noStrike" dirty="0">
                <a:latin typeface="Arial"/>
                <a:ea typeface="Calibri"/>
              </a:rPr>
              <a:t>Objectius didàctics: </a:t>
            </a:r>
          </a:p>
          <a:p>
            <a:pPr marL="171360" indent="-171000" algn="just">
              <a:lnSpc>
                <a:spcPct val="100000"/>
              </a:lnSpc>
              <a:buClr>
                <a:srgbClr val="000000"/>
              </a:buClr>
              <a:buFont typeface="Wingdings" charset="2"/>
              <a:buChar char="-"/>
            </a:pPr>
            <a:r>
              <a:rPr lang="ca-ES" sz="1200" b="0" strike="noStrike" dirty="0">
                <a:latin typeface="Arial"/>
                <a:ea typeface="Calibri"/>
              </a:rPr>
              <a:t>començar amb definicions i poder diferenciar els conceptes;</a:t>
            </a:r>
          </a:p>
          <a:p>
            <a:pPr marL="171360" indent="-171000" algn="just">
              <a:lnSpc>
                <a:spcPct val="100000"/>
              </a:lnSpc>
              <a:buClr>
                <a:srgbClr val="000000"/>
              </a:buClr>
              <a:buFont typeface="Wingdings" charset="2"/>
              <a:buChar char="-"/>
            </a:pPr>
            <a:r>
              <a:rPr lang="ca-ES" sz="1200" b="0" strike="noStrike" dirty="0">
                <a:solidFill>
                  <a:srgbClr val="000000"/>
                </a:solidFill>
                <a:latin typeface="Arial"/>
                <a:ea typeface="Calibri"/>
              </a:rPr>
              <a:t>valorar els perills de cada estudi de cas i la manera en què es </a:t>
            </a:r>
            <a:r>
              <a:rPr lang="ca-ES" sz="1200" b="0" strike="noStrike" dirty="0" smtClean="0">
                <a:solidFill>
                  <a:srgbClr val="000000"/>
                </a:solidFill>
                <a:latin typeface="Arial"/>
                <a:ea typeface="Calibri"/>
              </a:rPr>
              <a:t>podria </a:t>
            </a:r>
            <a:r>
              <a:rPr lang="ca-ES" sz="1200" b="0" strike="noStrike" dirty="0">
                <a:solidFill>
                  <a:srgbClr val="000000"/>
                </a:solidFill>
                <a:latin typeface="Arial"/>
                <a:ea typeface="Calibri"/>
              </a:rPr>
              <a:t>utilitzar com a discurs de desinformació;</a:t>
            </a:r>
          </a:p>
          <a:p>
            <a:pPr marL="171360" indent="-171000" algn="just">
              <a:lnSpc>
                <a:spcPct val="100000"/>
              </a:lnSpc>
              <a:buClr>
                <a:srgbClr val="000000"/>
              </a:buClr>
              <a:buFont typeface="Wingdings" charset="2"/>
              <a:buChar char="-"/>
            </a:pPr>
            <a:r>
              <a:rPr lang="ca-ES" sz="1200" b="0" strike="noStrike" dirty="0">
                <a:solidFill>
                  <a:srgbClr val="000000"/>
                </a:solidFill>
                <a:latin typeface="Arial"/>
                <a:ea typeface="Calibri"/>
              </a:rPr>
              <a:t>recalcar la importància dels valors: foment de la llibertat i la pluralitat dels mitjans, respecte als drets fonamentals com la llibertat d’expressió, absència d’un «Ministeri de la Veritat».</a:t>
            </a:r>
          </a:p>
          <a:p>
            <a:pPr algn="just">
              <a:lnSpc>
                <a:spcPct val="100000"/>
              </a:lnSpc>
            </a:pPr>
            <a:endParaRPr lang="fr-BE" sz="1200" b="0" strike="noStrike" spc="-1" dirty="0">
              <a:latin typeface="Arial"/>
            </a:endParaRPr>
          </a:p>
          <a:p>
            <a:pPr algn="just">
              <a:lnSpc>
                <a:spcPct val="100000"/>
              </a:lnSpc>
            </a:pPr>
            <a:r>
              <a:rPr lang="ca-ES" sz="1200" b="0" strike="noStrike" dirty="0">
                <a:solidFill>
                  <a:srgbClr val="000000"/>
                </a:solidFill>
                <a:latin typeface="Arial"/>
                <a:ea typeface="Calibri"/>
              </a:rPr>
              <a:t>Pregunteu als alumnes si saben què és la desinformació. Contrasteu els exemples dels alumnes amb la definició. Alguns d’aquests exemples podrien haver estat casos de desinformació?</a:t>
            </a:r>
          </a:p>
          <a:p>
            <a:pPr algn="just">
              <a:lnSpc>
                <a:spcPct val="100000"/>
              </a:lnSpc>
            </a:pPr>
            <a:r>
              <a:rPr lang="ca-ES" sz="1200" b="0" strike="noStrike" dirty="0">
                <a:solidFill>
                  <a:srgbClr val="000000"/>
                </a:solidFill>
                <a:latin typeface="Arial"/>
                <a:ea typeface="Calibri"/>
              </a:rPr>
              <a:t>En cas que no ho siguin, què són? (Per exemple, notícies o opinions desagradables, publicitat, errors o malentesos).</a:t>
            </a:r>
          </a:p>
          <a:p>
            <a:pPr algn="just">
              <a:lnSpc>
                <a:spcPct val="100000"/>
              </a:lnSpc>
            </a:pPr>
            <a:endParaRPr lang="fr-BE" sz="1200" b="0" strike="noStrike" spc="-1" dirty="0">
              <a:latin typeface="Arial"/>
            </a:endParaRPr>
          </a:p>
          <a:p>
            <a:pPr>
              <a:lnSpc>
                <a:spcPct val="100000"/>
              </a:lnSpc>
            </a:pPr>
            <a:r>
              <a:rPr lang="ca-ES" sz="1200" b="1" strike="noStrike" dirty="0">
                <a:solidFill>
                  <a:srgbClr val="000000"/>
                </a:solidFill>
                <a:latin typeface="Arial"/>
                <a:ea typeface="Calibri"/>
              </a:rPr>
              <a:t>Opinió o fet?</a:t>
            </a:r>
            <a:r>
              <a:rPr lang="ca-ES" sz="1200" b="0" strike="noStrike" dirty="0">
                <a:solidFill>
                  <a:srgbClr val="000000"/>
                </a:solidFill>
                <a:latin typeface="Arial"/>
                <a:ea typeface="Calibri"/>
              </a:rPr>
              <a:t> Establiu la distinció entre opinió i fet.</a:t>
            </a:r>
          </a:p>
          <a:p>
            <a:pPr>
              <a:lnSpc>
                <a:spcPct val="100000"/>
              </a:lnSpc>
            </a:pPr>
            <a:r>
              <a:rPr lang="ca-ES" sz="1200" b="0" strike="noStrike" dirty="0">
                <a:solidFill>
                  <a:srgbClr val="000000"/>
                </a:solidFill>
                <a:latin typeface="Arial"/>
                <a:ea typeface="Calibri"/>
              </a:rPr>
              <a:t>Què és un fet? Els fets es poden comprovar i acreditar amb proves.</a:t>
            </a:r>
          </a:p>
          <a:p>
            <a:pPr>
              <a:lnSpc>
                <a:spcPct val="100000"/>
              </a:lnSpc>
            </a:pPr>
            <a:r>
              <a:rPr lang="ca-ES" sz="1200" b="0" strike="noStrike" dirty="0">
                <a:solidFill>
                  <a:srgbClr val="000000"/>
                </a:solidFill>
                <a:latin typeface="Arial"/>
                <a:ea typeface="Calibri"/>
              </a:rPr>
              <a:t>Què és una opinió? Les opinions es basen en una creença o un punt de vista, no pas en proves verificables. Hi ha gent que pensa que és a l’inrevés. </a:t>
            </a:r>
          </a:p>
          <a:p>
            <a:pPr>
              <a:lnSpc>
                <a:spcPct val="100000"/>
              </a:lnSpc>
            </a:pPr>
            <a:endParaRPr lang="fr-BE" sz="1200" b="0" strike="noStrike" spc="-1" dirty="0">
              <a:latin typeface="Arial"/>
            </a:endParaRPr>
          </a:p>
          <a:p>
            <a:pPr>
              <a:lnSpc>
                <a:spcPct val="100000"/>
              </a:lnSpc>
            </a:pPr>
            <a:r>
              <a:rPr lang="ca-ES" sz="1200" b="0" i="1" strike="noStrike" dirty="0">
                <a:solidFill>
                  <a:srgbClr val="000000"/>
                </a:solidFill>
                <a:latin typeface="Arial"/>
                <a:ea typeface="Calibri"/>
              </a:rPr>
              <a:t>Activitat </a:t>
            </a:r>
            <a:r>
              <a:rPr lang="ca-ES" sz="1200" b="0" i="1" strike="noStrike" dirty="0" smtClean="0">
                <a:solidFill>
                  <a:srgbClr val="000000"/>
                </a:solidFill>
                <a:latin typeface="Arial"/>
                <a:ea typeface="Calibri"/>
              </a:rPr>
              <a:t>suggerida </a:t>
            </a:r>
            <a:r>
              <a:rPr lang="ca-ES" sz="1200" b="0" i="1" strike="noStrike" dirty="0">
                <a:solidFill>
                  <a:srgbClr val="000000"/>
                </a:solidFill>
                <a:latin typeface="Arial"/>
                <a:ea typeface="Calibri"/>
              </a:rPr>
              <a:t>(opcional): </a:t>
            </a:r>
            <a:r>
              <a:rPr lang="ca-ES" sz="1200" b="0" strike="noStrike" dirty="0">
                <a:solidFill>
                  <a:srgbClr val="000000"/>
                </a:solidFill>
                <a:latin typeface="Arial"/>
                <a:ea typeface="Calibri"/>
              </a:rPr>
              <a:t>Demaneu als alumnes que llegeixin un </a:t>
            </a:r>
            <a:r>
              <a:rPr lang="ca-ES" sz="1200" b="0" strike="noStrike" dirty="0" smtClean="0">
                <a:solidFill>
                  <a:srgbClr val="000000"/>
                </a:solidFill>
                <a:latin typeface="Arial"/>
                <a:ea typeface="Calibri"/>
              </a:rPr>
              <a:t>article periodístic, en subratllin les parts que siguin opinions, verifiquin aquelles que siguin fets amb una font fiable, i detectin les que semblin fets però no citin la font</a:t>
            </a:r>
            <a:r>
              <a:rPr lang="ca-ES" sz="1200" b="0" strike="noStrike" dirty="0">
                <a:solidFill>
                  <a:srgbClr val="000000"/>
                </a:solidFill>
                <a:latin typeface="Arial"/>
                <a:ea typeface="Calibri"/>
              </a:rPr>
              <a:t>. Demaneu-los que en comparteixin els resultats amb la resta de companys.</a:t>
            </a:r>
          </a:p>
          <a:p>
            <a:pPr>
              <a:lnSpc>
                <a:spcPct val="100000"/>
              </a:lnSpc>
            </a:pPr>
            <a:endParaRPr lang="fr-BE" sz="1200" b="0" strike="noStrike" spc="-1" dirty="0">
              <a:latin typeface="Arial"/>
            </a:endParaRPr>
          </a:p>
          <a:p>
            <a:pPr>
              <a:lnSpc>
                <a:spcPct val="100000"/>
              </a:lnSpc>
            </a:pPr>
            <a:r>
              <a:rPr lang="ca-ES" sz="2000" b="0" strike="noStrike" dirty="0">
                <a:solidFill>
                  <a:srgbClr val="000000"/>
                </a:solidFill>
                <a:latin typeface="Arial"/>
                <a:ea typeface="Calibri"/>
              </a:rPr>
              <a:t>La informació falsa és a tot arreu, però és important distingir la desinformació d’altres tipus d’informació falsa, com la informació errònia, en funció de la INTENCIÓ:</a:t>
            </a:r>
          </a:p>
          <a:p>
            <a:pPr>
              <a:lnSpc>
                <a:spcPct val="100000"/>
              </a:lnSpc>
            </a:pPr>
            <a:endParaRPr lang="fr-BE" sz="2000" b="0" strike="noStrike" spc="-1" dirty="0">
              <a:latin typeface="Arial"/>
            </a:endParaRPr>
          </a:p>
          <a:p>
            <a:pPr marL="171360" indent="-171000">
              <a:lnSpc>
                <a:spcPct val="100000"/>
              </a:lnSpc>
              <a:spcAft>
                <a:spcPts val="601"/>
              </a:spcAft>
              <a:buClr>
                <a:srgbClr val="000000"/>
              </a:buClr>
              <a:buFont typeface="Wingdings" charset="2"/>
              <a:buChar char="-"/>
            </a:pPr>
            <a:r>
              <a:rPr lang="ca-ES" sz="2000" b="0" strike="noStrike" dirty="0">
                <a:solidFill>
                  <a:srgbClr val="000000"/>
                </a:solidFill>
                <a:latin typeface="Arial"/>
                <a:ea typeface="Calibri"/>
              </a:rPr>
              <a:t>La desinformació és informació falsa creada i compartida </a:t>
            </a:r>
            <a:r>
              <a:rPr lang="ca-ES" sz="2000" b="1" strike="noStrike" dirty="0">
                <a:solidFill>
                  <a:srgbClr val="000000"/>
                </a:solidFill>
                <a:latin typeface="Arial"/>
                <a:ea typeface="Calibri"/>
              </a:rPr>
              <a:t>per ocasionar un perjudici de manera deliberada</a:t>
            </a:r>
            <a:r>
              <a:rPr lang="ca-ES" sz="2000" b="0" strike="noStrike" dirty="0">
                <a:solidFill>
                  <a:srgbClr val="000000"/>
                </a:solidFill>
                <a:latin typeface="Arial"/>
                <a:ea typeface="Calibri"/>
              </a:rPr>
              <a:t>. Exemple: un </a:t>
            </a:r>
            <a:r>
              <a:rPr lang="ca-ES" sz="2000" b="0" strike="noStrike" dirty="0" err="1">
                <a:solidFill>
                  <a:srgbClr val="000000"/>
                </a:solidFill>
                <a:latin typeface="Arial"/>
                <a:ea typeface="Calibri"/>
              </a:rPr>
              <a:t>tuit</a:t>
            </a:r>
            <a:r>
              <a:rPr lang="ca-ES" sz="2000" b="0" strike="noStrike" dirty="0">
                <a:solidFill>
                  <a:srgbClr val="000000"/>
                </a:solidFill>
                <a:latin typeface="Arial"/>
                <a:ea typeface="Calibri"/>
              </a:rPr>
              <a:t> sobre migrants que cometen delictes a Europa concebut per dividir la societat.</a:t>
            </a:r>
          </a:p>
          <a:p>
            <a:pPr marL="171360" indent="-171000">
              <a:lnSpc>
                <a:spcPct val="100000"/>
              </a:lnSpc>
              <a:spcAft>
                <a:spcPts val="601"/>
              </a:spcAft>
              <a:buClr>
                <a:srgbClr val="000000"/>
              </a:buClr>
              <a:buFont typeface="Wingdings" charset="2"/>
              <a:buChar char="-"/>
            </a:pPr>
            <a:r>
              <a:rPr lang="ca-ES" sz="2000" b="0" strike="noStrike" dirty="0">
                <a:solidFill>
                  <a:srgbClr val="000000"/>
                </a:solidFill>
                <a:latin typeface="Arial"/>
                <a:ea typeface="Calibri"/>
              </a:rPr>
              <a:t>La informació errònia és informació falsa </a:t>
            </a:r>
            <a:r>
              <a:rPr lang="ca-ES" sz="2000" b="1" strike="noStrike" dirty="0">
                <a:solidFill>
                  <a:srgbClr val="000000"/>
                </a:solidFill>
                <a:latin typeface="Arial"/>
                <a:ea typeface="Calibri"/>
              </a:rPr>
              <a:t>compartida per persones que no són conscients que és falsa i no tenen intenció de causar cap dany</a:t>
            </a:r>
            <a:r>
              <a:rPr lang="ca-ES" sz="2000" b="0" strike="noStrike" dirty="0">
                <a:solidFill>
                  <a:srgbClr val="000000"/>
                </a:solidFill>
                <a:latin typeface="Arial"/>
                <a:ea typeface="Calibri"/>
              </a:rPr>
              <a:t>. Sovint només pretenen ajudar. Exemple: quan la teva tia comparteix un article o un </a:t>
            </a:r>
            <a:r>
              <a:rPr lang="ca-ES" sz="2000" b="0" strike="noStrike" dirty="0" err="1">
                <a:solidFill>
                  <a:srgbClr val="000000"/>
                </a:solidFill>
                <a:latin typeface="Arial"/>
                <a:ea typeface="Calibri"/>
              </a:rPr>
              <a:t>meme</a:t>
            </a:r>
            <a:r>
              <a:rPr lang="ca-ES" sz="2000" b="0" strike="noStrike" dirty="0">
                <a:solidFill>
                  <a:srgbClr val="000000"/>
                </a:solidFill>
                <a:latin typeface="Arial"/>
                <a:ea typeface="Calibri"/>
              </a:rPr>
              <a:t> a </a:t>
            </a:r>
            <a:r>
              <a:rPr lang="ca-ES" sz="2000" b="0" strike="noStrike" dirty="0" err="1">
                <a:solidFill>
                  <a:srgbClr val="000000"/>
                </a:solidFill>
                <a:latin typeface="Arial"/>
                <a:ea typeface="Calibri"/>
              </a:rPr>
              <a:t>Facebook</a:t>
            </a:r>
            <a:r>
              <a:rPr lang="ca-ES" sz="2000" b="0" strike="noStrike" dirty="0">
                <a:solidFill>
                  <a:srgbClr val="000000"/>
                </a:solidFill>
                <a:latin typeface="Arial"/>
                <a:ea typeface="Calibri"/>
              </a:rPr>
              <a:t> on s’afirma que l’all protegeix de la </a:t>
            </a:r>
            <a:r>
              <a:rPr lang="ca-ES" sz="2000" b="0" strike="noStrike" dirty="0" err="1">
                <a:solidFill>
                  <a:srgbClr val="000000"/>
                </a:solidFill>
                <a:latin typeface="Arial"/>
                <a:ea typeface="Calibri"/>
              </a:rPr>
              <a:t>covid</a:t>
            </a:r>
            <a:r>
              <a:rPr lang="ca-ES" sz="2000" b="0" strike="noStrike" dirty="0">
                <a:solidFill>
                  <a:srgbClr val="000000"/>
                </a:solidFill>
                <a:latin typeface="Arial"/>
                <a:ea typeface="Calibri"/>
              </a:rPr>
              <a:t>-19 perquè creu que és informació útil sense adonar-se que és falsa.</a:t>
            </a:r>
          </a:p>
          <a:p>
            <a:pPr marL="171360" indent="-171000">
              <a:lnSpc>
                <a:spcPct val="100000"/>
              </a:lnSpc>
              <a:buClr>
                <a:srgbClr val="000000"/>
              </a:buClr>
              <a:buFont typeface="Wingdings" charset="2"/>
              <a:buChar char="-"/>
            </a:pPr>
            <a:r>
              <a:rPr lang="ca-ES" sz="2000" b="0" strike="noStrike" dirty="0">
                <a:solidFill>
                  <a:srgbClr val="000000"/>
                </a:solidFill>
                <a:latin typeface="Arial"/>
                <a:ea typeface="Calibri"/>
              </a:rPr>
              <a:t>Operacions d’influència: esforços coordinats per influir en un públic destinatari utilitzant una sèrie de mitjans il·legítims i enganyosos, per servir els objectius d’un adversari.</a:t>
            </a:r>
          </a:p>
          <a:p>
            <a:pPr marL="171360" indent="-171000">
              <a:lnSpc>
                <a:spcPct val="100000"/>
              </a:lnSpc>
              <a:buClr>
                <a:srgbClr val="000000"/>
              </a:buClr>
              <a:buFont typeface="Wingdings" charset="2"/>
              <a:buChar char="-"/>
            </a:pPr>
            <a:r>
              <a:rPr lang="ca-ES" sz="1200" b="0" strike="noStrike" dirty="0">
                <a:solidFill>
                  <a:srgbClr val="000000"/>
                </a:solidFill>
                <a:latin typeface="Arial"/>
                <a:ea typeface="Calibri"/>
              </a:rPr>
              <a:t>Ingerència estrangera:</a:t>
            </a:r>
            <a:r>
              <a:rPr lang="ca-ES" b="0" strike="noStrike" dirty="0">
                <a:solidFill>
                  <a:srgbClr val="000000"/>
                </a:solidFill>
                <a:latin typeface="Arial"/>
                <a:ea typeface="Calibri"/>
              </a:rPr>
              <a:t> </a:t>
            </a:r>
            <a:r>
              <a:rPr lang="ca-ES" sz="2000" b="0" strike="noStrike" dirty="0">
                <a:solidFill>
                  <a:srgbClr val="000000"/>
                </a:solidFill>
                <a:latin typeface="Arial"/>
                <a:ea typeface="Calibri"/>
              </a:rPr>
              <a:t>esforços coercitius, enganyosos o clandestins per part d’un actor estatal estranger o els seus agents per pertorbar la llibertat de formació i expressió de la voluntat política durant unes eleccions, per exemple.</a:t>
            </a:r>
          </a:p>
          <a:p>
            <a:pPr>
              <a:lnSpc>
                <a:spcPct val="100000"/>
              </a:lnSpc>
              <a:tabLst>
                <a:tab pos="0" algn="l"/>
              </a:tabLst>
            </a:pPr>
            <a:endParaRPr lang="fr-BE" sz="2000" b="0" strike="noStrike" spc="-1" dirty="0">
              <a:latin typeface="Arial"/>
            </a:endParaRPr>
          </a:p>
          <a:p>
            <a:pPr>
              <a:lnSpc>
                <a:spcPct val="100000"/>
              </a:lnSpc>
              <a:tabLst>
                <a:tab pos="0" algn="l"/>
              </a:tabLst>
            </a:pPr>
            <a:r>
              <a:rPr lang="ca-ES" sz="2000" b="0" strike="noStrike" dirty="0">
                <a:solidFill>
                  <a:srgbClr val="000000"/>
                </a:solidFill>
                <a:latin typeface="Arial"/>
                <a:ea typeface="Calibri"/>
              </a:rPr>
              <a:t>És possible que els alumnes també coneguin el terme «</a:t>
            </a:r>
            <a:r>
              <a:rPr lang="ca-ES" sz="2000" b="0" strike="noStrike" dirty="0" err="1">
                <a:solidFill>
                  <a:srgbClr val="000000"/>
                </a:solidFill>
                <a:latin typeface="Arial"/>
                <a:ea typeface="Calibri"/>
              </a:rPr>
              <a:t>fake</a:t>
            </a:r>
            <a:r>
              <a:rPr lang="ca-ES" sz="2000" b="0" strike="noStrike" dirty="0">
                <a:solidFill>
                  <a:srgbClr val="000000"/>
                </a:solidFill>
                <a:latin typeface="Arial"/>
                <a:ea typeface="Calibri"/>
              </a:rPr>
              <a:t> </a:t>
            </a:r>
            <a:r>
              <a:rPr lang="ca-ES" sz="2000" b="0" strike="noStrike" dirty="0" err="1">
                <a:solidFill>
                  <a:srgbClr val="000000"/>
                </a:solidFill>
                <a:latin typeface="Arial"/>
                <a:ea typeface="Calibri"/>
              </a:rPr>
              <a:t>news</a:t>
            </a:r>
            <a:r>
              <a:rPr lang="ca-ES" sz="2000" b="0" strike="noStrike" dirty="0">
                <a:solidFill>
                  <a:srgbClr val="000000"/>
                </a:solidFill>
                <a:latin typeface="Arial"/>
                <a:ea typeface="Calibri"/>
              </a:rPr>
              <a:t>» (notícies falses), però no recomanem que el feu servir. Quan els polítics culpen periodistes independents de publicar «notícies falses» que no són més que crítiques, alguna cosa no va bé. No volem que l'expressió «</a:t>
            </a:r>
            <a:r>
              <a:rPr lang="ca-ES" sz="2000" b="0" strike="noStrike" dirty="0" err="1">
                <a:solidFill>
                  <a:srgbClr val="000000"/>
                </a:solidFill>
                <a:latin typeface="Arial"/>
                <a:ea typeface="Calibri"/>
              </a:rPr>
              <a:t>fake</a:t>
            </a:r>
            <a:r>
              <a:rPr lang="ca-ES" sz="2000" b="0" strike="noStrike" dirty="0">
                <a:solidFill>
                  <a:srgbClr val="000000"/>
                </a:solidFill>
                <a:latin typeface="Arial"/>
                <a:ea typeface="Calibri"/>
              </a:rPr>
              <a:t> </a:t>
            </a:r>
            <a:r>
              <a:rPr lang="ca-ES" sz="2000" b="0" strike="noStrike" dirty="0" err="1">
                <a:solidFill>
                  <a:srgbClr val="000000"/>
                </a:solidFill>
                <a:latin typeface="Arial"/>
                <a:ea typeface="Calibri"/>
              </a:rPr>
              <a:t>news</a:t>
            </a:r>
            <a:r>
              <a:rPr lang="ca-ES" sz="2000" b="0" strike="noStrike" dirty="0">
                <a:solidFill>
                  <a:srgbClr val="000000"/>
                </a:solidFill>
                <a:latin typeface="Arial"/>
                <a:ea typeface="Calibri"/>
              </a:rPr>
              <a:t>» o «notícies falses» acabi </a:t>
            </a:r>
            <a:r>
              <a:rPr lang="ca-ES" sz="2000" b="0" strike="noStrike" dirty="0" err="1">
                <a:solidFill>
                  <a:srgbClr val="000000"/>
                </a:solidFill>
                <a:latin typeface="Arial"/>
                <a:ea typeface="Calibri"/>
              </a:rPr>
              <a:t>deslegitimant</a:t>
            </a:r>
            <a:r>
              <a:rPr lang="ca-ES" sz="2000" b="0" strike="noStrike" dirty="0">
                <a:solidFill>
                  <a:srgbClr val="000000"/>
                </a:solidFill>
                <a:latin typeface="Arial"/>
                <a:ea typeface="Calibri"/>
              </a:rPr>
              <a:t> els mitjans de comunicació.</a:t>
            </a:r>
          </a:p>
        </p:txBody>
      </p:sp>
      <p:sp>
        <p:nvSpPr>
          <p:cNvPr id="692"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32A4172-9F24-4709-BB1A-18E346B04393}" type="slidenum">
              <a:rPr lang="fr-BE" sz="1200" b="0" strike="noStrike" spc="-1">
                <a:solidFill>
                  <a:srgbClr val="000000"/>
                </a:solidFill>
                <a:latin typeface="+mn-lt"/>
                <a:ea typeface="+mn-ea"/>
              </a:rPr>
              <a:t>6</a:t>
            </a:fld>
            <a:endParaRPr lang="fr-BE" sz="1200" b="0" strike="noStrike" spc="-1">
              <a:solidFill>
                <a:srgbClr val="000000"/>
              </a:solidFill>
              <a:latin typeface="+mn-lt"/>
              <a:ea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 name="PlaceHolder 1"/>
          <p:cNvSpPr>
            <a:spLocks noGrp="1" noRot="1" noChangeAspect="1"/>
          </p:cNvSpPr>
          <p:nvPr>
            <p:ph type="sldImg"/>
          </p:nvPr>
        </p:nvSpPr>
        <p:spPr>
          <a:xfrm>
            <a:off x="685800" y="1143000"/>
            <a:ext cx="5486400" cy="3086100"/>
          </a:xfrm>
          <a:prstGeom prst="rect">
            <a:avLst/>
          </a:prstGeom>
        </p:spPr>
      </p:sp>
      <p:sp>
        <p:nvSpPr>
          <p:cNvPr id="694"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ca-ES" sz="2000" b="0" strike="noStrike" dirty="0">
                <a:latin typeface="Arial"/>
              </a:rPr>
              <a:t>Comenceu reproduint el vídeo de la diapositiva (https://www.youtube.com/watch?v=d8uRYqsu2W4)</a:t>
            </a:r>
            <a:r>
              <a:rPr lang="ca-ES" dirty="0"/>
              <a:t/>
            </a:r>
            <a:br>
              <a:rPr lang="ca-ES" dirty="0"/>
            </a:br>
            <a:r>
              <a:rPr lang="ca-ES" sz="2000" b="0" strike="noStrike" dirty="0">
                <a:latin typeface="Arial"/>
              </a:rPr>
              <a:t>Durada total: 1 minut i 40 segons</a:t>
            </a:r>
          </a:p>
          <a:p>
            <a:pPr marL="216000" indent="-216000">
              <a:lnSpc>
                <a:spcPct val="100000"/>
              </a:lnSpc>
            </a:pPr>
            <a:endParaRPr lang="fr-BE" sz="2000" b="0" strike="noStrike" spc="-1" dirty="0">
              <a:latin typeface="Arial"/>
            </a:endParaRPr>
          </a:p>
          <a:p>
            <a:pPr marL="216000" indent="-216000">
              <a:lnSpc>
                <a:spcPct val="100000"/>
              </a:lnSpc>
            </a:pPr>
            <a:r>
              <a:rPr lang="ca-ES" sz="2000" b="0" strike="noStrike" dirty="0">
                <a:latin typeface="Arial"/>
              </a:rPr>
              <a:t>Transcripció:</a:t>
            </a:r>
          </a:p>
          <a:p>
            <a:pPr marL="139680">
              <a:lnSpc>
                <a:spcPct val="100000"/>
              </a:lnSpc>
              <a:tabLst>
                <a:tab pos="0" algn="l"/>
              </a:tabLst>
            </a:pPr>
            <a:r>
              <a:rPr lang="ca-ES" sz="1200" b="0" strike="noStrike" dirty="0">
                <a:solidFill>
                  <a:srgbClr val="000000"/>
                </a:solidFill>
                <a:latin typeface="Arial"/>
              </a:rPr>
              <a:t>---------------------------</a:t>
            </a:r>
            <a:r>
              <a:rPr lang="ca-ES" dirty="0"/>
              <a:t/>
            </a:r>
            <a:br>
              <a:rPr lang="ca-ES" dirty="0"/>
            </a:br>
            <a:r>
              <a:rPr lang="ca-ES" sz="2000" b="0" strike="noStrike" dirty="0">
                <a:solidFill>
                  <a:srgbClr val="000000"/>
                </a:solidFill>
                <a:latin typeface="Arial"/>
              </a:rPr>
              <a:t>Veu en off :	</a:t>
            </a:r>
          </a:p>
          <a:p>
            <a:pPr marL="139680">
              <a:lnSpc>
                <a:spcPct val="100000"/>
              </a:lnSpc>
              <a:tabLst>
                <a:tab pos="0" algn="l"/>
              </a:tabLst>
            </a:pPr>
            <a:r>
              <a:rPr lang="ca-ES" sz="2000" b="0" strike="noStrike" dirty="0">
                <a:solidFill>
                  <a:srgbClr val="000000"/>
                </a:solidFill>
                <a:latin typeface="Arial"/>
              </a:rPr>
              <a:t>«Per a milions de famílies que conviuen amb l’autisme, va ser una possible resposta a les seves dificultats: un estudi mèdic transcendental que vinculava la vacunació de menors amb aquest trastorn. Però ara es titlla aquest estudi d’erroni i fins i tot hi ha qui afirma que es tracta d’un sofisticat frau.</a:t>
            </a:r>
          </a:p>
          <a:p>
            <a:pPr marL="139680">
              <a:lnSpc>
                <a:spcPct val="100000"/>
              </a:lnSpc>
              <a:tabLst>
                <a:tab pos="0" algn="l"/>
              </a:tabLst>
            </a:pPr>
            <a:r>
              <a:rPr lang="ca-ES" sz="2000" b="0" strike="noStrike" dirty="0">
                <a:solidFill>
                  <a:srgbClr val="000000"/>
                </a:solidFill>
                <a:latin typeface="Arial"/>
              </a:rPr>
              <a:t>Fiona </a:t>
            </a:r>
            <a:r>
              <a:rPr lang="ca-ES" sz="2000" b="0" strike="noStrike" dirty="0" err="1">
                <a:solidFill>
                  <a:srgbClr val="000000"/>
                </a:solidFill>
                <a:latin typeface="Arial"/>
              </a:rPr>
              <a:t>Godlee</a:t>
            </a:r>
            <a:r>
              <a:rPr lang="ca-ES" sz="2000" b="0" strike="noStrike" dirty="0">
                <a:solidFill>
                  <a:srgbClr val="000000"/>
                </a:solidFill>
                <a:latin typeface="Arial"/>
              </a:rPr>
              <a:t> , editora, </a:t>
            </a:r>
            <a:r>
              <a:rPr lang="ca-ES" sz="2000" b="0" strike="noStrike" dirty="0" err="1">
                <a:solidFill>
                  <a:srgbClr val="000000"/>
                </a:solidFill>
                <a:latin typeface="Arial"/>
              </a:rPr>
              <a:t>British</a:t>
            </a:r>
            <a:r>
              <a:rPr lang="ca-ES" sz="2000" b="0" strike="noStrike" dirty="0">
                <a:solidFill>
                  <a:srgbClr val="000000"/>
                </a:solidFill>
                <a:latin typeface="Arial"/>
              </a:rPr>
              <a:t> Medical </a:t>
            </a:r>
            <a:r>
              <a:rPr lang="ca-ES" sz="2000" b="0" strike="noStrike" dirty="0" err="1">
                <a:solidFill>
                  <a:srgbClr val="000000"/>
                </a:solidFill>
                <a:latin typeface="Arial"/>
              </a:rPr>
              <a:t>Journal</a:t>
            </a:r>
            <a:r>
              <a:rPr lang="ca-ES" sz="2000" b="0" strike="noStrike" dirty="0">
                <a:solidFill>
                  <a:srgbClr val="000000"/>
                </a:solidFill>
                <a:latin typeface="Arial"/>
              </a:rPr>
              <a:t>:	</a:t>
            </a:r>
          </a:p>
          <a:p>
            <a:pPr marL="139680">
              <a:lnSpc>
                <a:spcPct val="100000"/>
              </a:lnSpc>
              <a:tabLst>
                <a:tab pos="0" algn="l"/>
              </a:tabLst>
            </a:pPr>
            <a:r>
              <a:rPr lang="ca-ES" sz="2000" b="0" strike="noStrike" dirty="0">
                <a:solidFill>
                  <a:srgbClr val="000000"/>
                </a:solidFill>
                <a:latin typeface="Arial"/>
              </a:rPr>
              <a:t>«Des del principi sabíem que l’estudi era de poca qualitat. Va rebre moltíssima atenció dels mitjans. Totes les proves, tots els estudis epidemiològics, que analitzaven les poblacions en sang de menors ho han contradit i han afirmat que no hi ha proves de la relació esmentada».</a:t>
            </a:r>
          </a:p>
          <a:p>
            <a:pPr marL="139680">
              <a:lnSpc>
                <a:spcPct val="100000"/>
              </a:lnSpc>
              <a:tabLst>
                <a:tab pos="0" algn="l"/>
              </a:tabLst>
            </a:pPr>
            <a:r>
              <a:rPr lang="ca-ES" sz="2000" b="0" strike="noStrike" dirty="0">
                <a:solidFill>
                  <a:srgbClr val="000000"/>
                </a:solidFill>
                <a:latin typeface="Arial"/>
              </a:rPr>
              <a:t>Veu en off :	</a:t>
            </a:r>
          </a:p>
          <a:p>
            <a:pPr marL="139680">
              <a:lnSpc>
                <a:spcPct val="100000"/>
              </a:lnSpc>
              <a:tabLst>
                <a:tab pos="0" algn="l"/>
              </a:tabLst>
            </a:pPr>
            <a:r>
              <a:rPr lang="ca-ES" sz="2000" b="0" strike="noStrike" dirty="0">
                <a:solidFill>
                  <a:srgbClr val="000000"/>
                </a:solidFill>
                <a:latin typeface="Arial"/>
              </a:rPr>
              <a:t>«Un article d’Andrew </a:t>
            </a:r>
            <a:r>
              <a:rPr lang="ca-ES" sz="2000" b="0" strike="noStrike" dirty="0" err="1">
                <a:solidFill>
                  <a:srgbClr val="000000"/>
                </a:solidFill>
                <a:latin typeface="Arial"/>
              </a:rPr>
              <a:t>Wakefield</a:t>
            </a:r>
            <a:r>
              <a:rPr lang="ca-ES" sz="2000" b="0" strike="noStrike" dirty="0">
                <a:solidFill>
                  <a:srgbClr val="000000"/>
                </a:solidFill>
                <a:latin typeface="Arial"/>
              </a:rPr>
              <a:t> i els seus </a:t>
            </a:r>
            <a:r>
              <a:rPr lang="ca-ES" sz="2000" b="0" strike="noStrike" dirty="0" smtClean="0">
                <a:solidFill>
                  <a:srgbClr val="000000"/>
                </a:solidFill>
                <a:latin typeface="Arial"/>
              </a:rPr>
              <a:t>col·legues </a:t>
            </a:r>
            <a:r>
              <a:rPr lang="ca-ES" sz="2000" b="0" strike="noStrike" dirty="0">
                <a:solidFill>
                  <a:srgbClr val="000000"/>
                </a:solidFill>
                <a:latin typeface="Arial"/>
              </a:rPr>
              <a:t>publicat el 1998 va ser el que va </a:t>
            </a:r>
            <a:r>
              <a:rPr lang="ca-ES" sz="2000" b="0" strike="noStrike" dirty="0" smtClean="0">
                <a:solidFill>
                  <a:srgbClr val="000000"/>
                </a:solidFill>
                <a:latin typeface="Arial"/>
              </a:rPr>
              <a:t>atemorir </a:t>
            </a:r>
            <a:r>
              <a:rPr lang="ca-ES" sz="2000" b="0" strike="noStrike" dirty="0">
                <a:solidFill>
                  <a:srgbClr val="000000"/>
                </a:solidFill>
                <a:latin typeface="Arial"/>
              </a:rPr>
              <a:t>els pacients i va provocar un descens de les taxes d’immunització a nivell mundial. </a:t>
            </a:r>
            <a:r>
              <a:rPr lang="ca-ES" sz="2000" b="0" strike="noStrike" dirty="0" err="1">
                <a:solidFill>
                  <a:srgbClr val="000000"/>
                </a:solidFill>
                <a:latin typeface="Arial"/>
              </a:rPr>
              <a:t>Wakefield</a:t>
            </a:r>
            <a:r>
              <a:rPr lang="ca-ES" sz="2000" b="0" strike="noStrike" dirty="0">
                <a:solidFill>
                  <a:srgbClr val="000000"/>
                </a:solidFill>
                <a:latin typeface="Arial"/>
              </a:rPr>
              <a:t> afirmava que dotze nens estaven en condicions normals </a:t>
            </a:r>
            <a:r>
              <a:rPr lang="ca-ES" sz="2000" b="0" strike="noStrike" dirty="0" smtClean="0">
                <a:solidFill>
                  <a:srgbClr val="000000"/>
                </a:solidFill>
                <a:latin typeface="Arial"/>
              </a:rPr>
              <a:t>fins </a:t>
            </a:r>
            <a:r>
              <a:rPr lang="ca-ES" sz="2000" b="0" strike="noStrike" dirty="0">
                <a:solidFill>
                  <a:srgbClr val="000000"/>
                </a:solidFill>
                <a:latin typeface="Arial"/>
              </a:rPr>
              <a:t>que se’ls va administrar la vacuna ordinària contra el xarampió, les galteres i la rubèola.</a:t>
            </a:r>
          </a:p>
          <a:p>
            <a:pPr marL="139680">
              <a:lnSpc>
                <a:spcPct val="100000"/>
              </a:lnSpc>
              <a:tabLst>
                <a:tab pos="0" algn="l"/>
              </a:tabLst>
            </a:pPr>
            <a:r>
              <a:rPr lang="ca-ES" sz="2000" b="0" strike="noStrike" dirty="0">
                <a:solidFill>
                  <a:srgbClr val="000000"/>
                </a:solidFill>
                <a:latin typeface="Arial"/>
              </a:rPr>
              <a:t>Tot i això, aquest article va ser retirat posteriorment i una nova investigació va revelar que </a:t>
            </a:r>
            <a:r>
              <a:rPr lang="ca-ES" sz="2000" b="0" strike="noStrike" dirty="0" err="1">
                <a:solidFill>
                  <a:srgbClr val="000000"/>
                </a:solidFill>
                <a:latin typeface="Arial"/>
              </a:rPr>
              <a:t>Wakefield</a:t>
            </a:r>
            <a:r>
              <a:rPr lang="ca-ES" sz="2000" b="0" strike="noStrike" dirty="0">
                <a:solidFill>
                  <a:srgbClr val="000000"/>
                </a:solidFill>
                <a:latin typeface="Arial"/>
              </a:rPr>
              <a:t> i els seus </a:t>
            </a:r>
            <a:r>
              <a:rPr lang="ca-ES" sz="2000" b="0" strike="noStrike" dirty="0" smtClean="0">
                <a:solidFill>
                  <a:srgbClr val="000000"/>
                </a:solidFill>
                <a:latin typeface="Arial"/>
              </a:rPr>
              <a:t>col·legues </a:t>
            </a:r>
            <a:r>
              <a:rPr lang="ca-ES" sz="2000" b="0" strike="noStrike" dirty="0">
                <a:solidFill>
                  <a:srgbClr val="000000"/>
                </a:solidFill>
                <a:latin typeface="Arial"/>
              </a:rPr>
              <a:t>havien alterat dades sobre els pacients en els seus estudis. Però </a:t>
            </a:r>
            <a:r>
              <a:rPr lang="ca-ES" sz="2000" b="0" strike="noStrike" dirty="0" err="1">
                <a:solidFill>
                  <a:srgbClr val="000000"/>
                </a:solidFill>
                <a:latin typeface="Arial"/>
              </a:rPr>
              <a:t>Wakefield</a:t>
            </a:r>
            <a:r>
              <a:rPr lang="ca-ES" sz="2000" b="0" strike="noStrike" dirty="0">
                <a:solidFill>
                  <a:srgbClr val="000000"/>
                </a:solidFill>
                <a:latin typeface="Arial"/>
              </a:rPr>
              <a:t> encara té els seus defensors: en Jamie </a:t>
            </a:r>
            <a:r>
              <a:rPr lang="ca-ES" sz="2000" b="0" strike="noStrike" dirty="0" err="1">
                <a:solidFill>
                  <a:srgbClr val="000000"/>
                </a:solidFill>
                <a:latin typeface="Arial"/>
              </a:rPr>
              <a:t>Handley</a:t>
            </a:r>
            <a:r>
              <a:rPr lang="ca-ES" sz="2000" b="0" strike="noStrike" dirty="0">
                <a:solidFill>
                  <a:srgbClr val="000000"/>
                </a:solidFill>
                <a:latin typeface="Arial"/>
              </a:rPr>
              <a:t> n’és un; és pare d’un nen autista.</a:t>
            </a:r>
          </a:p>
          <a:p>
            <a:pPr marL="139680">
              <a:lnSpc>
                <a:spcPct val="100000"/>
              </a:lnSpc>
              <a:tabLst>
                <a:tab pos="0" algn="l"/>
              </a:tabLst>
            </a:pPr>
            <a:r>
              <a:rPr lang="ca-ES" sz="2000" b="0" strike="noStrike" dirty="0">
                <a:solidFill>
                  <a:srgbClr val="000000"/>
                </a:solidFill>
                <a:latin typeface="Arial"/>
              </a:rPr>
              <a:t>JB </a:t>
            </a:r>
            <a:r>
              <a:rPr lang="ca-ES" sz="2000" b="0" strike="noStrike" dirty="0" err="1">
                <a:solidFill>
                  <a:srgbClr val="000000"/>
                </a:solidFill>
                <a:latin typeface="Arial"/>
              </a:rPr>
              <a:t>Handley</a:t>
            </a:r>
            <a:r>
              <a:rPr lang="ca-ES" sz="2000" b="0" strike="noStrike" dirty="0">
                <a:solidFill>
                  <a:srgbClr val="000000"/>
                </a:solidFill>
                <a:latin typeface="Arial"/>
              </a:rPr>
              <a:t>, fundador de </a:t>
            </a:r>
            <a:r>
              <a:rPr lang="ca-ES" sz="2000" b="0" strike="noStrike" dirty="0" err="1">
                <a:solidFill>
                  <a:srgbClr val="000000"/>
                </a:solidFill>
                <a:latin typeface="Arial"/>
              </a:rPr>
              <a:t>Generation</a:t>
            </a:r>
            <a:r>
              <a:rPr lang="ca-ES" sz="2000" b="0" strike="noStrike" dirty="0">
                <a:solidFill>
                  <a:srgbClr val="000000"/>
                </a:solidFill>
                <a:latin typeface="Arial"/>
              </a:rPr>
              <a:t> </a:t>
            </a:r>
            <a:r>
              <a:rPr lang="ca-ES" sz="2000" b="0" strike="noStrike" dirty="0" err="1">
                <a:solidFill>
                  <a:srgbClr val="000000"/>
                </a:solidFill>
                <a:latin typeface="Arial"/>
              </a:rPr>
              <a:t>Rescue</a:t>
            </a:r>
            <a:r>
              <a:rPr lang="ca-ES" sz="2000" b="0" strike="noStrike" dirty="0">
                <a:solidFill>
                  <a:srgbClr val="000000"/>
                </a:solidFill>
                <a:latin typeface="Arial"/>
              </a:rPr>
              <a:t> :	</a:t>
            </a:r>
          </a:p>
          <a:p>
            <a:pPr marL="139680">
              <a:lnSpc>
                <a:spcPct val="100000"/>
              </a:lnSpc>
              <a:tabLst>
                <a:tab pos="0" algn="l"/>
              </a:tabLst>
            </a:pPr>
            <a:r>
              <a:rPr lang="ca-ES" sz="2000" b="0" strike="noStrike" dirty="0">
                <a:solidFill>
                  <a:srgbClr val="000000"/>
                </a:solidFill>
                <a:latin typeface="Arial"/>
              </a:rPr>
              <a:t>«Se sap que les vacunes provoquen danys </a:t>
            </a:r>
            <a:r>
              <a:rPr lang="ca-ES" sz="2000" b="0" strike="noStrike" dirty="0" err="1">
                <a:solidFill>
                  <a:srgbClr val="000000"/>
                </a:solidFill>
                <a:latin typeface="Arial"/>
              </a:rPr>
              <a:t>cerebrals,o</a:t>
            </a:r>
            <a:r>
              <a:rPr lang="ca-ES" sz="2000" b="0" strike="noStrike" dirty="0">
                <a:solidFill>
                  <a:srgbClr val="000000"/>
                </a:solidFill>
                <a:latin typeface="Arial"/>
              </a:rPr>
              <a:t> sigui que no cal ser un geni per pensar: es van emportar el nen a una cita mèdica, estava normal, </a:t>
            </a:r>
            <a:r>
              <a:rPr lang="ca-ES" sz="2000" b="0" strike="noStrike" dirty="0" smtClean="0">
                <a:solidFill>
                  <a:srgbClr val="000000"/>
                </a:solidFill>
                <a:latin typeface="Arial"/>
              </a:rPr>
              <a:t>en va sortir </a:t>
            </a:r>
            <a:r>
              <a:rPr lang="ca-ES" sz="2000" b="0" strike="noStrike" dirty="0">
                <a:solidFill>
                  <a:srgbClr val="000000"/>
                </a:solidFill>
                <a:latin typeface="Arial"/>
              </a:rPr>
              <a:t>i de sobte patia terriblement. I aquestes coses provoquen danys cerebrals a alguns nens. </a:t>
            </a:r>
            <a:r>
              <a:rPr lang="ca-ES" sz="2000" b="0" strike="noStrike" dirty="0" smtClean="0">
                <a:solidFill>
                  <a:srgbClr val="000000"/>
                </a:solidFill>
                <a:latin typeface="+mn-lt"/>
              </a:rPr>
              <a:t>Per això encara som aquí, mai no s’ha fet ciència de debò».</a:t>
            </a:r>
            <a:endParaRPr lang="ca-ES" sz="2000" b="0" strike="noStrike" dirty="0">
              <a:solidFill>
                <a:srgbClr val="000000"/>
              </a:solidFill>
              <a:latin typeface="Arial"/>
            </a:endParaRPr>
          </a:p>
          <a:p>
            <a:pPr marL="139680">
              <a:lnSpc>
                <a:spcPct val="100000"/>
              </a:lnSpc>
              <a:tabLst>
                <a:tab pos="0" algn="l"/>
              </a:tabLst>
            </a:pPr>
            <a:r>
              <a:rPr lang="ca-ES" sz="2000" b="0" strike="noStrike" dirty="0">
                <a:solidFill>
                  <a:srgbClr val="000000"/>
                </a:solidFill>
                <a:latin typeface="Arial"/>
              </a:rPr>
              <a:t>Veu en off :	</a:t>
            </a:r>
          </a:p>
          <a:p>
            <a:pPr marL="139680">
              <a:lnSpc>
                <a:spcPct val="100000"/>
              </a:lnSpc>
              <a:tabLst>
                <a:tab pos="0" algn="l"/>
              </a:tabLst>
            </a:pPr>
            <a:r>
              <a:rPr lang="ca-ES" sz="2000" b="0" strike="noStrike" dirty="0">
                <a:solidFill>
                  <a:srgbClr val="000000"/>
                </a:solidFill>
                <a:latin typeface="Arial"/>
              </a:rPr>
              <a:t>«El mes de maig </a:t>
            </a:r>
            <a:r>
              <a:rPr lang="ca-ES" sz="2000" b="0" strike="noStrike" dirty="0" smtClean="0">
                <a:solidFill>
                  <a:srgbClr val="000000"/>
                </a:solidFill>
                <a:latin typeface="Arial"/>
              </a:rPr>
              <a:t>passat [de 2010], </a:t>
            </a:r>
            <a:r>
              <a:rPr lang="ca-ES" sz="2000" b="0" strike="noStrike" dirty="0">
                <a:solidFill>
                  <a:srgbClr val="000000"/>
                </a:solidFill>
                <a:latin typeface="Arial"/>
              </a:rPr>
              <a:t>a </a:t>
            </a:r>
            <a:r>
              <a:rPr lang="ca-ES" sz="2000" b="0" strike="noStrike" dirty="0" err="1">
                <a:solidFill>
                  <a:srgbClr val="000000"/>
                </a:solidFill>
                <a:latin typeface="Arial"/>
              </a:rPr>
              <a:t>Wakefield</a:t>
            </a:r>
            <a:r>
              <a:rPr lang="ca-ES" sz="2000" b="0" strike="noStrike" dirty="0">
                <a:solidFill>
                  <a:srgbClr val="000000"/>
                </a:solidFill>
                <a:latin typeface="Arial"/>
              </a:rPr>
              <a:t> se li va retirar la llicència per exercir la medicina a la Gran Bretanya. Des d’aleshores, altres estudis han demostrat que no hi ha </a:t>
            </a:r>
            <a:r>
              <a:rPr lang="ca-ES" sz="2000" b="0" strike="noStrike" dirty="0" smtClean="0">
                <a:solidFill>
                  <a:srgbClr val="000000"/>
                </a:solidFill>
                <a:latin typeface="Arial"/>
              </a:rPr>
              <a:t>cap </a:t>
            </a:r>
            <a:r>
              <a:rPr lang="ca-ES" sz="2000" b="0" strike="noStrike" dirty="0">
                <a:solidFill>
                  <a:srgbClr val="000000"/>
                </a:solidFill>
                <a:latin typeface="Arial"/>
              </a:rPr>
              <a:t>connexió entre la vacuna triple vírica i l’autisme.</a:t>
            </a:r>
          </a:p>
          <a:p>
            <a:pPr marL="139680">
              <a:lnSpc>
                <a:spcPct val="100000"/>
              </a:lnSpc>
              <a:tabLst>
                <a:tab pos="0" algn="l"/>
              </a:tabLst>
            </a:pPr>
            <a:r>
              <a:rPr lang="ca-ES" sz="2000" b="0" strike="noStrike" dirty="0">
                <a:solidFill>
                  <a:srgbClr val="000000"/>
                </a:solidFill>
                <a:latin typeface="Arial"/>
              </a:rPr>
              <a:t>No hem pogut parlar amb </a:t>
            </a:r>
            <a:r>
              <a:rPr lang="ca-ES" sz="2000" b="0" strike="noStrike" dirty="0" err="1">
                <a:solidFill>
                  <a:srgbClr val="000000"/>
                </a:solidFill>
                <a:latin typeface="Arial"/>
              </a:rPr>
              <a:t>Wakefield</a:t>
            </a:r>
            <a:r>
              <a:rPr lang="ca-ES" sz="2000" b="0" strike="noStrike" dirty="0">
                <a:solidFill>
                  <a:srgbClr val="000000"/>
                </a:solidFill>
                <a:latin typeface="Arial"/>
              </a:rPr>
              <a:t> per obtenir una declaració seva». </a:t>
            </a:r>
            <a:r>
              <a:rPr lang="ca-ES" sz="2000" b="0" strike="noStrike" dirty="0" err="1">
                <a:solidFill>
                  <a:srgbClr val="000000"/>
                </a:solidFill>
                <a:latin typeface="Arial"/>
              </a:rPr>
              <a:t>Rosenson</a:t>
            </a:r>
            <a:r>
              <a:rPr lang="ca-ES" sz="2000" b="0" strike="noStrike" dirty="0">
                <a:solidFill>
                  <a:srgbClr val="000000"/>
                </a:solidFill>
                <a:latin typeface="Arial"/>
              </a:rPr>
              <a:t>, </a:t>
            </a:r>
            <a:r>
              <a:rPr lang="ca-ES" sz="2000" b="0" strike="noStrike" dirty="0" err="1">
                <a:solidFill>
                  <a:srgbClr val="000000"/>
                </a:solidFill>
                <a:latin typeface="Arial"/>
              </a:rPr>
              <a:t>the</a:t>
            </a:r>
            <a:r>
              <a:rPr lang="ca-ES" sz="2000" b="0" strike="noStrike" dirty="0">
                <a:solidFill>
                  <a:srgbClr val="000000"/>
                </a:solidFill>
                <a:latin typeface="Arial"/>
              </a:rPr>
              <a:t> </a:t>
            </a:r>
            <a:r>
              <a:rPr lang="ca-ES" sz="2000" b="0" strike="noStrike" dirty="0" err="1">
                <a:solidFill>
                  <a:srgbClr val="000000"/>
                </a:solidFill>
                <a:latin typeface="Arial"/>
              </a:rPr>
              <a:t>Associated</a:t>
            </a:r>
            <a:r>
              <a:rPr lang="ca-ES" sz="2000" b="0" strike="noStrike" dirty="0">
                <a:solidFill>
                  <a:srgbClr val="000000"/>
                </a:solidFill>
                <a:latin typeface="Arial"/>
              </a:rPr>
              <a:t> </a:t>
            </a:r>
            <a:r>
              <a:rPr lang="ca-ES" sz="2000" b="0" strike="noStrike" dirty="0" err="1">
                <a:solidFill>
                  <a:srgbClr val="000000"/>
                </a:solidFill>
                <a:latin typeface="Arial"/>
              </a:rPr>
              <a:t>Press</a:t>
            </a:r>
            <a:r>
              <a:rPr lang="ca-ES" sz="2000" b="0" strike="noStrike" dirty="0">
                <a:solidFill>
                  <a:srgbClr val="000000"/>
                </a:solidFill>
                <a:latin typeface="Arial"/>
              </a:rPr>
              <a:t>.</a:t>
            </a:r>
          </a:p>
          <a:p>
            <a:pPr marL="139680">
              <a:lnSpc>
                <a:spcPct val="100000"/>
              </a:lnSpc>
              <a:tabLst>
                <a:tab pos="0" algn="l"/>
              </a:tabLst>
            </a:pPr>
            <a:endParaRPr lang="fr-BE" sz="2000" b="0" strike="noStrike" spc="-1" dirty="0">
              <a:latin typeface="Arial"/>
            </a:endParaRPr>
          </a:p>
          <a:p>
            <a:pPr marL="139680">
              <a:lnSpc>
                <a:spcPct val="100000"/>
              </a:lnSpc>
              <a:tabLst>
                <a:tab pos="0" algn="l"/>
              </a:tabLst>
            </a:pPr>
            <a:r>
              <a:rPr lang="ca-ES" sz="2000" b="0" strike="noStrike" dirty="0">
                <a:solidFill>
                  <a:srgbClr val="000000"/>
                </a:solidFill>
                <a:latin typeface="Arial"/>
              </a:rPr>
              <a:t>---------------------</a:t>
            </a:r>
          </a:p>
          <a:p>
            <a:pPr marL="139680">
              <a:lnSpc>
                <a:spcPct val="100000"/>
              </a:lnSpc>
              <a:tabLst>
                <a:tab pos="0" algn="l"/>
              </a:tabLst>
            </a:pPr>
            <a:endParaRPr lang="fr-BE" sz="2000" b="0" strike="noStrike" spc="-1" dirty="0">
              <a:latin typeface="Arial"/>
            </a:endParaRPr>
          </a:p>
          <a:p>
            <a:pPr marL="139680">
              <a:lnSpc>
                <a:spcPct val="100000"/>
              </a:lnSpc>
              <a:tabLst>
                <a:tab pos="0" algn="l"/>
              </a:tabLst>
            </a:pPr>
            <a:r>
              <a:rPr lang="ca-ES" sz="2000" b="0" strike="noStrike" dirty="0">
                <a:solidFill>
                  <a:srgbClr val="000000"/>
                </a:solidFill>
                <a:latin typeface="Arial"/>
              </a:rPr>
              <a:t>Guió del docent:</a:t>
            </a:r>
          </a:p>
          <a:p>
            <a:pPr marL="311040" indent="-171000">
              <a:lnSpc>
                <a:spcPct val="100000"/>
              </a:lnSpc>
              <a:buClr>
                <a:srgbClr val="000000"/>
              </a:buClr>
              <a:buFont typeface="StarSymbol"/>
              <a:buChar char="-"/>
              <a:tabLst>
                <a:tab pos="0" algn="l"/>
              </a:tabLst>
            </a:pPr>
            <a:r>
              <a:rPr lang="ca-ES" sz="2000" b="0" strike="noStrike" dirty="0">
                <a:solidFill>
                  <a:srgbClr val="000000"/>
                </a:solidFill>
                <a:latin typeface="Arial"/>
              </a:rPr>
              <a:t>La societat exigeix que la gent que està en institucions de coneixement apliqui uns criteris acadèmics estrictes, per això és important entendre per què són necessaris. Un únic article acadèmic</a:t>
            </a:r>
            <a:r>
              <a:rPr lang="ca-ES" sz="2000" b="0" strike="noStrike" dirty="0">
                <a:solidFill>
                  <a:srgbClr val="FF0000"/>
                </a:solidFill>
                <a:latin typeface="Arial"/>
              </a:rPr>
              <a:t>, refutat i desmentit en nombroses ocasions, és un dels principals motius pels quals es va crear el moviment </a:t>
            </a:r>
            <a:r>
              <a:rPr lang="ca-ES" sz="2000" b="0" strike="noStrike" dirty="0" err="1">
                <a:solidFill>
                  <a:srgbClr val="FF0000"/>
                </a:solidFill>
                <a:latin typeface="Arial"/>
              </a:rPr>
              <a:t>antivacunes</a:t>
            </a:r>
            <a:r>
              <a:rPr lang="ca-ES" sz="2000" b="0" strike="noStrike" dirty="0">
                <a:solidFill>
                  <a:srgbClr val="FF0000"/>
                </a:solidFill>
                <a:latin typeface="Arial"/>
              </a:rPr>
              <a:t> i encara persisteix avui dia. Per bé que l’article era erroni, va rebre prou atenció dels mitjans per malmetre la percepció pública de les vacunes, tot i que s’ha demostrat repetidament que són segures i eficaces. </a:t>
            </a:r>
          </a:p>
          <a:p>
            <a:pPr marL="311040" indent="-171000">
              <a:lnSpc>
                <a:spcPct val="100000"/>
              </a:lnSpc>
              <a:buClr>
                <a:srgbClr val="000000"/>
              </a:buClr>
              <a:buFont typeface="StarSymbol"/>
              <a:buChar char="-"/>
              <a:tabLst>
                <a:tab pos="0" algn="l"/>
              </a:tabLst>
            </a:pPr>
            <a:r>
              <a:rPr lang="ca-ES" sz="2000" b="0" strike="noStrike" dirty="0">
                <a:solidFill>
                  <a:srgbClr val="FF0000"/>
                </a:solidFill>
                <a:latin typeface="Arial"/>
              </a:rPr>
              <a:t>Tothom té dret a la llibertat d’expressió, però això no vol dir que es tingui dret a difondre mentides deliberadament, especialment quan poden suposar un perjudici per a la salut pública. </a:t>
            </a:r>
          </a:p>
          <a:p>
            <a:pPr marL="139680">
              <a:lnSpc>
                <a:spcPct val="100000"/>
              </a:lnSpc>
              <a:tabLst>
                <a:tab pos="0" algn="l"/>
              </a:tabLst>
            </a:pPr>
            <a:endParaRPr lang="fr-BE" sz="2000" b="0" strike="noStrike" spc="-1" dirty="0">
              <a:latin typeface="Arial"/>
            </a:endParaRPr>
          </a:p>
          <a:p>
            <a:pPr marL="139680">
              <a:lnSpc>
                <a:spcPct val="100000"/>
              </a:lnSpc>
              <a:tabLst>
                <a:tab pos="0" algn="l"/>
              </a:tabLst>
            </a:pPr>
            <a:r>
              <a:rPr lang="ca-ES" sz="2000" b="0" strike="noStrike" dirty="0">
                <a:solidFill>
                  <a:srgbClr val="FF0000"/>
                </a:solidFill>
                <a:latin typeface="Arial"/>
              </a:rPr>
              <a:t>Per què és perjudicial:</a:t>
            </a:r>
          </a:p>
          <a:p>
            <a:pPr marL="311040" indent="-171000">
              <a:lnSpc>
                <a:spcPct val="100000"/>
              </a:lnSpc>
              <a:buClr>
                <a:srgbClr val="000000"/>
              </a:buClr>
              <a:buFont typeface="StarSymbol"/>
              <a:buChar char="-"/>
              <a:tabLst>
                <a:tab pos="0" algn="l"/>
              </a:tabLst>
            </a:pPr>
            <a:r>
              <a:rPr lang="ca-ES" sz="2000" b="0" strike="noStrike" dirty="0">
                <a:solidFill>
                  <a:srgbClr val="FF0000"/>
                </a:solidFill>
                <a:latin typeface="Arial"/>
              </a:rPr>
              <a:t>La gent té ganes d’arribar ràpidament a una conclusió, encara que el raonament que facin contradigui les dades científiques.</a:t>
            </a:r>
          </a:p>
          <a:p>
            <a:pPr marL="311040" indent="-171000">
              <a:lnSpc>
                <a:spcPct val="100000"/>
              </a:lnSpc>
              <a:buClr>
                <a:srgbClr val="000000"/>
              </a:buClr>
              <a:buFont typeface="StarSymbol"/>
              <a:buChar char="-"/>
              <a:tabLst>
                <a:tab pos="0" algn="l"/>
              </a:tabLst>
            </a:pPr>
            <a:r>
              <a:rPr lang="ca-ES" sz="2000" b="0" strike="noStrike" dirty="0">
                <a:solidFill>
                  <a:srgbClr val="FF0000"/>
                </a:solidFill>
                <a:latin typeface="Arial"/>
              </a:rPr>
              <a:t>Transferir la culpa ajuda a desdibuixar possibles factors com ara la responsabilitat individual o causes provades del desenvolupament de l’autisme. Per exemple, l’autisme se sol diagnosticar si fa no fa a la mateixa edat que s’administra la vacuna triple vírica (la del xarampió) als infants. Sovint la gent que prefereix pensar que al seu fill se li ha provocat l’autisme —abans que acceptar que el diagnòstic estava fora del seu control— no fa cas d’aquesta dada.</a:t>
            </a:r>
          </a:p>
          <a:p>
            <a:pPr marL="311040" indent="-171000">
              <a:lnSpc>
                <a:spcPct val="100000"/>
              </a:lnSpc>
              <a:buClr>
                <a:srgbClr val="000000"/>
              </a:buClr>
              <a:buFont typeface="StarSymbol"/>
              <a:buChar char="-"/>
              <a:tabLst>
                <a:tab pos="0" algn="l"/>
              </a:tabLst>
            </a:pPr>
            <a:r>
              <a:rPr lang="ca-ES" sz="2000" b="0" strike="noStrike" dirty="0">
                <a:solidFill>
                  <a:srgbClr val="FF0000"/>
                </a:solidFill>
                <a:latin typeface="Arial"/>
              </a:rPr>
              <a:t>Un cop propagada, aquesta història falsa amenaça d’alterar profundament el sistema de vacunació. Molta gent podria perdre innecessàriament la seva immunitat contra malalties greus.</a:t>
            </a:r>
          </a:p>
        </p:txBody>
      </p:sp>
      <p:sp>
        <p:nvSpPr>
          <p:cNvPr id="695"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B03A7FFE-DDCA-4660-9B4F-D0CB15EEDE47}" type="slidenum">
              <a:rPr lang="fr-BE" sz="1200" b="0" strike="noStrike" spc="-1">
                <a:solidFill>
                  <a:srgbClr val="000000"/>
                </a:solidFill>
                <a:latin typeface="+mn-lt"/>
                <a:ea typeface="+mn-ea"/>
              </a:rPr>
              <a:t>7</a:t>
            </a:fld>
            <a:endParaRPr lang="fr-BE" sz="1200" b="0" strike="noStrike" spc="-1">
              <a:solidFill>
                <a:srgbClr val="000000"/>
              </a:solidFill>
              <a:latin typeface="+mn-lt"/>
              <a:ea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 name="PlaceHolder 1"/>
          <p:cNvSpPr>
            <a:spLocks noGrp="1" noRot="1" noChangeAspect="1"/>
          </p:cNvSpPr>
          <p:nvPr>
            <p:ph type="sldImg"/>
          </p:nvPr>
        </p:nvSpPr>
        <p:spPr>
          <a:xfrm>
            <a:off x="685800" y="1143000"/>
            <a:ext cx="5486400" cy="3086100"/>
          </a:xfrm>
          <a:prstGeom prst="rect">
            <a:avLst/>
          </a:prstGeom>
        </p:spPr>
      </p:sp>
      <p:sp>
        <p:nvSpPr>
          <p:cNvPr id="697"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ca-ES" sz="1200" b="0" strike="noStrike" dirty="0">
                <a:latin typeface="+mn-lt"/>
                <a:ea typeface="+mn-ea"/>
              </a:rPr>
              <a:t>Des que va començar la pandèmia de </a:t>
            </a:r>
            <a:r>
              <a:rPr lang="ca-ES" sz="1200" b="0" strike="noStrike" dirty="0" err="1">
                <a:latin typeface="+mn-lt"/>
                <a:ea typeface="+mn-ea"/>
              </a:rPr>
              <a:t>covid</a:t>
            </a:r>
            <a:r>
              <a:rPr lang="ca-ES" sz="1200" b="0" strike="noStrike" dirty="0">
                <a:latin typeface="+mn-lt"/>
                <a:ea typeface="+mn-ea"/>
              </a:rPr>
              <a:t>-19, es va difondre una gran quantitat d’informació confusa a les xarxes socials i moltes persones van començar a afirmar que hi ha una relació entre les tecnologies </a:t>
            </a:r>
            <a:r>
              <a:rPr lang="ca-ES" sz="1200" b="0" strike="noStrike" dirty="0" err="1">
                <a:latin typeface="+mn-lt"/>
                <a:ea typeface="+mn-ea"/>
              </a:rPr>
              <a:t>5G</a:t>
            </a:r>
            <a:r>
              <a:rPr lang="ca-ES" sz="1200" b="0" strike="noStrike" dirty="0">
                <a:latin typeface="+mn-lt"/>
                <a:ea typeface="+mn-ea"/>
              </a:rPr>
              <a:t> i la propagació del coronavirus. D’una banda, tothom té dret a expressar-se lliurement i no hi ha cap mal a ser cautelós o fins i tot escèptic amb les noves tecnologies i l’efecte que poden tenir a la nostra vida i la nostra salut.</a:t>
            </a:r>
          </a:p>
          <a:p>
            <a:pPr marL="216000" indent="-216000">
              <a:lnSpc>
                <a:spcPct val="100000"/>
              </a:lnSpc>
            </a:pPr>
            <a:endParaRPr lang="fr-BE" sz="1200" b="0" strike="noStrike" spc="-1" dirty="0">
              <a:latin typeface="Arial"/>
            </a:endParaRPr>
          </a:p>
          <a:p>
            <a:pPr marL="216000" indent="-216000">
              <a:lnSpc>
                <a:spcPct val="100000"/>
              </a:lnSpc>
            </a:pPr>
            <a:r>
              <a:rPr lang="ca-ES" sz="1200" b="0" strike="noStrike" dirty="0">
                <a:latin typeface="+mn-lt"/>
                <a:ea typeface="+mn-ea"/>
              </a:rPr>
              <a:t>ARA BÉ, aquesta teoria ha comportat conseqüències perjudicials al món real, com la crema d’infraestructures de telecomunicacions i agressions físiques a treballadors que estaven instal·lant les infraestructures.</a:t>
            </a:r>
          </a:p>
          <a:p>
            <a:pPr>
              <a:lnSpc>
                <a:spcPct val="100000"/>
              </a:lnSpc>
              <a:tabLst>
                <a:tab pos="0" algn="l"/>
              </a:tabLst>
            </a:pPr>
            <a:endParaRPr lang="fr-BE" sz="1200" b="0" strike="noStrike" spc="-1" dirty="0">
              <a:latin typeface="Arial"/>
            </a:endParaRPr>
          </a:p>
          <a:p>
            <a:pPr>
              <a:lnSpc>
                <a:spcPct val="100000"/>
              </a:lnSpc>
              <a:tabLst>
                <a:tab pos="0" algn="l"/>
              </a:tabLst>
            </a:pPr>
            <a:r>
              <a:rPr lang="ca-ES" sz="2000" b="0" strike="noStrike" dirty="0">
                <a:latin typeface="+mn-lt"/>
                <a:ea typeface="+mn-ea"/>
              </a:rPr>
              <a:t>Per què és perjudicial:</a:t>
            </a:r>
          </a:p>
          <a:p>
            <a:pPr marL="171360" indent="-171000">
              <a:lnSpc>
                <a:spcPct val="100000"/>
              </a:lnSpc>
              <a:buClr>
                <a:srgbClr val="000000"/>
              </a:buClr>
              <a:buFont typeface="StarSymbol"/>
              <a:buChar char="-"/>
              <a:tabLst>
                <a:tab pos="0" algn="l"/>
              </a:tabLst>
            </a:pPr>
            <a:r>
              <a:rPr lang="ca-ES" sz="2000" b="0" strike="noStrike" dirty="0">
                <a:latin typeface="+mn-lt"/>
                <a:ea typeface="+mn-ea"/>
              </a:rPr>
              <a:t>Destrucció a la vida real: </a:t>
            </a:r>
            <a:r>
              <a:rPr lang="ca-ES" sz="2000" b="0" strike="noStrike" dirty="0" smtClean="0">
                <a:latin typeface="+mn-lt"/>
                <a:ea typeface="+mn-ea"/>
              </a:rPr>
              <a:t>incendis provocats de </a:t>
            </a:r>
            <a:r>
              <a:rPr lang="ca-ES" sz="2000" b="0" strike="noStrike" dirty="0">
                <a:latin typeface="+mn-lt"/>
                <a:ea typeface="+mn-ea"/>
              </a:rPr>
              <a:t>torres de telefonia mòbil arreu d’Europa.</a:t>
            </a:r>
          </a:p>
          <a:p>
            <a:pPr marL="171360" indent="-171000">
              <a:lnSpc>
                <a:spcPct val="100000"/>
              </a:lnSpc>
              <a:buClr>
                <a:srgbClr val="000000"/>
              </a:buClr>
              <a:buFont typeface="StarSymbol"/>
              <a:buChar char="-"/>
              <a:tabLst>
                <a:tab pos="0" algn="l"/>
              </a:tabLst>
            </a:pPr>
            <a:r>
              <a:rPr lang="ca-ES" sz="2000" b="0" strike="noStrike" dirty="0">
                <a:latin typeface="+mn-lt"/>
                <a:ea typeface="+mn-ea"/>
              </a:rPr>
              <a:t>Fallada de les xarxes de telecomunicacions, ja que moltes de les torres que s’han destruït i </a:t>
            </a:r>
            <a:r>
              <a:rPr lang="ca-ES" sz="2000" b="0" strike="noStrike" dirty="0" err="1">
                <a:latin typeface="+mn-lt"/>
                <a:ea typeface="+mn-ea"/>
              </a:rPr>
              <a:t>vandalitzat</a:t>
            </a:r>
            <a:r>
              <a:rPr lang="ca-ES" sz="2000" b="0" strike="noStrike" dirty="0">
                <a:latin typeface="+mn-lt"/>
                <a:ea typeface="+mn-ea"/>
              </a:rPr>
              <a:t> </a:t>
            </a:r>
            <a:r>
              <a:rPr lang="ca-ES" sz="2000" b="0" strike="noStrike" dirty="0" smtClean="0">
                <a:latin typeface="+mn-lt"/>
                <a:ea typeface="+mn-ea"/>
              </a:rPr>
              <a:t>prestaven </a:t>
            </a:r>
            <a:r>
              <a:rPr lang="ca-ES" sz="2000" b="0" strike="noStrike" dirty="0">
                <a:latin typeface="+mn-lt"/>
                <a:ea typeface="+mn-ea"/>
              </a:rPr>
              <a:t>serveis </a:t>
            </a:r>
            <a:r>
              <a:rPr lang="ca-ES" sz="2000" b="0" strike="noStrike" dirty="0" err="1">
                <a:latin typeface="+mn-lt"/>
                <a:ea typeface="+mn-ea"/>
              </a:rPr>
              <a:t>3G</a:t>
            </a:r>
            <a:r>
              <a:rPr lang="ca-ES" sz="2000" b="0" strike="noStrike" dirty="0">
                <a:latin typeface="+mn-lt"/>
                <a:ea typeface="+mn-ea"/>
              </a:rPr>
              <a:t> i </a:t>
            </a:r>
            <a:r>
              <a:rPr lang="ca-ES" sz="2000" b="0" strike="noStrike" dirty="0" err="1">
                <a:latin typeface="+mn-lt"/>
                <a:ea typeface="+mn-ea"/>
              </a:rPr>
              <a:t>4G</a:t>
            </a:r>
            <a:r>
              <a:rPr lang="ca-ES" sz="2000" b="0" strike="noStrike" dirty="0">
                <a:latin typeface="+mn-lt"/>
                <a:ea typeface="+mn-ea"/>
              </a:rPr>
              <a:t>, una connectivitat amb què compta la ciutadania.</a:t>
            </a:r>
          </a:p>
          <a:p>
            <a:pPr marL="171360" indent="-171000">
              <a:lnSpc>
                <a:spcPct val="100000"/>
              </a:lnSpc>
              <a:buClr>
                <a:srgbClr val="000000"/>
              </a:buClr>
              <a:buFont typeface="StarSymbol"/>
              <a:buChar char="-"/>
              <a:tabLst>
                <a:tab pos="0" algn="l"/>
              </a:tabLst>
            </a:pPr>
            <a:r>
              <a:rPr lang="ca-ES" sz="1200" b="0" strike="noStrike" dirty="0">
                <a:solidFill>
                  <a:srgbClr val="000000"/>
                </a:solidFill>
                <a:latin typeface="+mn-lt"/>
                <a:ea typeface="+mn-ea"/>
              </a:rPr>
              <a:t>Treballadors del sector de les telecomunicacions assetjats al carrer per instal·lar cables de fibra òptica </a:t>
            </a:r>
            <a:r>
              <a:rPr lang="ca-ES" sz="1200" b="0" strike="noStrike" dirty="0" err="1">
                <a:solidFill>
                  <a:srgbClr val="000000"/>
                </a:solidFill>
                <a:latin typeface="+mn-lt"/>
                <a:ea typeface="+mn-ea"/>
              </a:rPr>
              <a:t>5G</a:t>
            </a:r>
            <a:r>
              <a:rPr lang="ca-ES" sz="1200" b="0" strike="noStrike" dirty="0">
                <a:solidFill>
                  <a:srgbClr val="000000"/>
                </a:solidFill>
                <a:latin typeface="+mn-lt"/>
                <a:ea typeface="+mn-ea"/>
              </a:rPr>
              <a:t> o qualsevol altre tipus d’infraestructura de telecomunicacions.</a:t>
            </a:r>
          </a:p>
          <a:p>
            <a:pPr>
              <a:lnSpc>
                <a:spcPct val="100000"/>
              </a:lnSpc>
              <a:tabLst>
                <a:tab pos="0" algn="l"/>
              </a:tabLst>
            </a:pPr>
            <a:endParaRPr lang="fr-BE" sz="1200" b="0" strike="noStrike" spc="-1" dirty="0">
              <a:latin typeface="Arial"/>
            </a:endParaRPr>
          </a:p>
          <a:p>
            <a:pPr>
              <a:lnSpc>
                <a:spcPct val="100000"/>
              </a:lnSpc>
              <a:tabLst>
                <a:tab pos="0" algn="l"/>
              </a:tabLst>
            </a:pPr>
            <a:r>
              <a:rPr lang="ca-ES" sz="1200" b="0" strike="noStrike" dirty="0">
                <a:solidFill>
                  <a:srgbClr val="000000"/>
                </a:solidFill>
                <a:latin typeface="+mn-lt"/>
                <a:ea typeface="+mn-ea"/>
              </a:rPr>
              <a:t>«Quan la gent se sent amenaçada o fora de control o intenta explicar un esdeveniment important de grans dimensions, és més vulnerable i </a:t>
            </a:r>
            <a:r>
              <a:rPr lang="ca-ES" sz="1200" b="0" strike="noStrike" dirty="0" smtClean="0">
                <a:solidFill>
                  <a:srgbClr val="000000"/>
                </a:solidFill>
                <a:latin typeface="+mn-lt"/>
                <a:ea typeface="+mn-ea"/>
              </a:rPr>
              <a:t>tendeix més a </a:t>
            </a:r>
            <a:r>
              <a:rPr lang="ca-ES" sz="1200" b="0" strike="noStrike" dirty="0">
                <a:solidFill>
                  <a:srgbClr val="000000"/>
                </a:solidFill>
                <a:latin typeface="+mn-lt"/>
                <a:ea typeface="+mn-ea"/>
              </a:rPr>
              <a:t>recórrer a teories de la conspiració per explicar-lo. Encara que no tingui gaire lògica, la gent té més sensació de control si imaginen que hi ha grups i agències dubtosos que controlen les coses que passen que no si </a:t>
            </a:r>
            <a:r>
              <a:rPr lang="ca-ES" sz="1200" b="0" strike="noStrike" dirty="0" smtClean="0">
                <a:solidFill>
                  <a:srgbClr val="000000"/>
                </a:solidFill>
                <a:latin typeface="+mn-lt"/>
                <a:ea typeface="+mn-ea"/>
              </a:rPr>
              <a:t>saben</a:t>
            </a:r>
            <a:r>
              <a:rPr lang="ca-ES" sz="1200" b="0" strike="noStrike" baseline="0" dirty="0" smtClean="0">
                <a:solidFill>
                  <a:srgbClr val="000000"/>
                </a:solidFill>
                <a:latin typeface="+mn-lt"/>
                <a:ea typeface="+mn-ea"/>
              </a:rPr>
              <a:t> que </a:t>
            </a:r>
            <a:r>
              <a:rPr lang="ca-ES" sz="1200" b="0" strike="noStrike" dirty="0" smtClean="0">
                <a:solidFill>
                  <a:srgbClr val="000000"/>
                </a:solidFill>
                <a:latin typeface="+mn-lt"/>
                <a:ea typeface="+mn-ea"/>
              </a:rPr>
              <a:t>les </a:t>
            </a:r>
            <a:r>
              <a:rPr lang="ca-ES" sz="1200" b="0" strike="noStrike" dirty="0">
                <a:solidFill>
                  <a:srgbClr val="000000"/>
                </a:solidFill>
                <a:latin typeface="+mn-lt"/>
                <a:ea typeface="+mn-ea"/>
              </a:rPr>
              <a:t>coses passen sense més ni més. L’aleatorietat neguiteja molt la gent», John Cook, expert en informació errònia del Centre per a la Comunicació sobre el Canvi Climàtic de la Universitat George </a:t>
            </a:r>
            <a:r>
              <a:rPr lang="ca-ES" sz="1200" b="0" strike="noStrike" dirty="0" err="1">
                <a:solidFill>
                  <a:srgbClr val="000000"/>
                </a:solidFill>
                <a:latin typeface="+mn-lt"/>
                <a:ea typeface="+mn-ea"/>
              </a:rPr>
              <a:t>Mason</a:t>
            </a:r>
            <a:r>
              <a:rPr lang="ca-ES" sz="1200" b="0" strike="noStrike" dirty="0">
                <a:solidFill>
                  <a:srgbClr val="000000"/>
                </a:solidFill>
                <a:latin typeface="+mn-lt"/>
                <a:ea typeface="+mn-ea"/>
              </a:rPr>
              <a:t>.</a:t>
            </a:r>
          </a:p>
        </p:txBody>
      </p:sp>
      <p:sp>
        <p:nvSpPr>
          <p:cNvPr id="698"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5E729A4-47E3-4B8A-9A3E-640ECAB6CD34}" type="slidenum">
              <a:rPr lang="fr-BE" sz="1200" b="0" strike="noStrike" spc="-1">
                <a:solidFill>
                  <a:srgbClr val="000000"/>
                </a:solidFill>
                <a:latin typeface="+mn-lt"/>
                <a:ea typeface="+mn-ea"/>
              </a:rPr>
              <a:t>8</a:t>
            </a:fld>
            <a:endParaRPr lang="fr-BE" sz="1200" b="0" strike="noStrike" spc="-1">
              <a:solidFill>
                <a:srgbClr val="000000"/>
              </a:solidFill>
              <a:latin typeface="+mn-lt"/>
              <a:ea typeface="+mn-e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 name="PlaceHolder 1"/>
          <p:cNvSpPr>
            <a:spLocks noGrp="1" noRot="1" noChangeAspect="1"/>
          </p:cNvSpPr>
          <p:nvPr>
            <p:ph type="sldImg"/>
          </p:nvPr>
        </p:nvSpPr>
        <p:spPr>
          <a:xfrm>
            <a:off x="685800" y="1143000"/>
            <a:ext cx="5486400" cy="3086100"/>
          </a:xfrm>
          <a:prstGeom prst="rect">
            <a:avLst/>
          </a:prstGeom>
        </p:spPr>
      </p:sp>
      <p:sp>
        <p:nvSpPr>
          <p:cNvPr id="700"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ca-ES" sz="2000" b="0" strike="noStrike" dirty="0">
                <a:latin typeface="Arial"/>
              </a:rPr>
              <a:t>Guió del docent:</a:t>
            </a:r>
          </a:p>
          <a:p>
            <a:pPr>
              <a:lnSpc>
                <a:spcPct val="100000"/>
              </a:lnSpc>
              <a:tabLst>
                <a:tab pos="0" algn="l"/>
              </a:tabLst>
            </a:pPr>
            <a:r>
              <a:rPr lang="ca-ES" sz="2000" b="0" strike="noStrike" dirty="0">
                <a:latin typeface="Arial"/>
              </a:rPr>
              <a:t>- Seguir consells sanitaris inadequats pot comportar que una persona no es curi o que </a:t>
            </a:r>
            <a:r>
              <a:rPr lang="ca-ES" sz="2000" b="0" strike="noStrike" dirty="0">
                <a:solidFill>
                  <a:srgbClr val="FF0000"/>
                </a:solidFill>
                <a:latin typeface="Arial"/>
              </a:rPr>
              <a:t>subestimi o sobreestimi determinades malalties</a:t>
            </a:r>
            <a:r>
              <a:rPr lang="ca-ES" sz="2000" b="0" strike="noStrike" dirty="0">
                <a:latin typeface="Arial"/>
              </a:rPr>
              <a:t>.</a:t>
            </a:r>
            <a:r>
              <a:rPr lang="ca-ES" sz="2000" b="0" strike="noStrike" dirty="0">
                <a:solidFill>
                  <a:srgbClr val="FF0000"/>
                </a:solidFill>
                <a:latin typeface="Arial"/>
              </a:rPr>
              <a:t> </a:t>
            </a:r>
            <a:r>
              <a:rPr lang="ca-ES" sz="2000" b="0" strike="noStrike" dirty="0" smtClean="0">
                <a:solidFill>
                  <a:srgbClr val="FF0000"/>
                </a:solidFill>
                <a:latin typeface="Arial"/>
              </a:rPr>
              <a:t>Hi ha una </a:t>
            </a:r>
            <a:r>
              <a:rPr lang="ca-ES" sz="2000" b="0" strike="noStrike" dirty="0">
                <a:solidFill>
                  <a:srgbClr val="FF0000"/>
                </a:solidFill>
                <a:latin typeface="Arial"/>
              </a:rPr>
              <a:t>imatge en el context de la </a:t>
            </a:r>
            <a:r>
              <a:rPr lang="ca-ES" sz="2000" b="0" strike="noStrike" dirty="0" err="1">
                <a:solidFill>
                  <a:srgbClr val="FF0000"/>
                </a:solidFill>
                <a:latin typeface="Arial"/>
              </a:rPr>
              <a:t>covid</a:t>
            </a:r>
            <a:r>
              <a:rPr lang="ca-ES" sz="2000" b="0" strike="noStrike" dirty="0">
                <a:solidFill>
                  <a:srgbClr val="FF0000"/>
                </a:solidFill>
                <a:latin typeface="Arial"/>
              </a:rPr>
              <a:t>-19 n’és un bon </a:t>
            </a:r>
            <a:r>
              <a:rPr lang="ca-ES" sz="2000" b="0" strike="noStrike" dirty="0" smtClean="0">
                <a:solidFill>
                  <a:srgbClr val="FF0000"/>
                </a:solidFill>
                <a:latin typeface="Arial"/>
              </a:rPr>
              <a:t>exemple: aquesta </a:t>
            </a:r>
            <a:r>
              <a:rPr lang="ca-ES" sz="2000" b="0" strike="noStrike" dirty="0">
                <a:solidFill>
                  <a:srgbClr val="FF0000"/>
                </a:solidFill>
                <a:latin typeface="Arial"/>
              </a:rPr>
              <a:t>és la imatge original que potser alguns de vosaltres heu vist a les xarxes socials o fins i tot en les vostres converses de WhatsApp: https://factcheck.afp.com/gargling-warm-salt-water-or-vinegar-does-not-prevent-coronavirus-infection-health-experts-say</a:t>
            </a:r>
          </a:p>
          <a:p>
            <a:pPr>
              <a:lnSpc>
                <a:spcPct val="100000"/>
              </a:lnSpc>
              <a:tabLst>
                <a:tab pos="0" algn="l"/>
              </a:tabLst>
            </a:pPr>
            <a:endParaRPr lang="fr-BE" sz="2000" b="0" strike="noStrike" spc="-1" dirty="0">
              <a:latin typeface="Arial"/>
            </a:endParaRPr>
          </a:p>
          <a:p>
            <a:pPr>
              <a:lnSpc>
                <a:spcPct val="100000"/>
              </a:lnSpc>
              <a:tabLst>
                <a:tab pos="0" algn="l"/>
              </a:tabLst>
            </a:pPr>
            <a:r>
              <a:rPr lang="ca-ES" sz="2000" b="0" strike="noStrike" dirty="0">
                <a:solidFill>
                  <a:srgbClr val="FF0000"/>
                </a:solidFill>
                <a:latin typeface="Arial"/>
              </a:rPr>
              <a:t>Per què és perjudicial:</a:t>
            </a:r>
          </a:p>
          <a:p>
            <a:pPr marL="171360" indent="-171000">
              <a:lnSpc>
                <a:spcPct val="100000"/>
              </a:lnSpc>
              <a:buClr>
                <a:srgbClr val="000000"/>
              </a:buClr>
              <a:buFont typeface="StarSymbol"/>
              <a:buChar char="-"/>
              <a:tabLst>
                <a:tab pos="0" algn="l"/>
              </a:tabLst>
            </a:pPr>
            <a:r>
              <a:rPr lang="ca-ES" sz="2000" b="0" strike="noStrike" dirty="0">
                <a:solidFill>
                  <a:srgbClr val="FF0000"/>
                </a:solidFill>
                <a:latin typeface="Arial"/>
              </a:rPr>
              <a:t>En aquest cas, aconsellar a la gent que begui aigua calenta no és </a:t>
            </a:r>
            <a:r>
              <a:rPr lang="ca-ES" sz="2000" b="0" strike="noStrike" dirty="0" smtClean="0">
                <a:solidFill>
                  <a:srgbClr val="FF0000"/>
                </a:solidFill>
                <a:latin typeface="Arial"/>
              </a:rPr>
              <a:t>comporta gaires riscos, </a:t>
            </a:r>
            <a:r>
              <a:rPr lang="ca-ES" sz="2000" b="0" strike="noStrike" dirty="0">
                <a:solidFill>
                  <a:srgbClr val="FF0000"/>
                </a:solidFill>
                <a:latin typeface="Arial"/>
              </a:rPr>
              <a:t>però què passaria si la desinformació tractés sobre beure algun líquid que realment és perillós, com ara el lleixiu?</a:t>
            </a:r>
          </a:p>
          <a:p>
            <a:pPr marL="171360" indent="-171000">
              <a:lnSpc>
                <a:spcPct val="100000"/>
              </a:lnSpc>
              <a:buClr>
                <a:srgbClr val="000000"/>
              </a:buClr>
              <a:buFont typeface="StarSymbol"/>
              <a:buChar char="-"/>
              <a:tabLst>
                <a:tab pos="0" algn="l"/>
              </a:tabLst>
            </a:pPr>
            <a:r>
              <a:rPr lang="ca-ES" sz="2000" b="0" strike="noStrike" dirty="0">
                <a:solidFill>
                  <a:srgbClr val="FF0000"/>
                </a:solidFill>
                <a:latin typeface="Arial"/>
              </a:rPr>
              <a:t>De fet, un estudi de </a:t>
            </a:r>
            <a:r>
              <a:rPr lang="ca-ES" sz="2000" b="0" strike="noStrike" dirty="0" err="1">
                <a:solidFill>
                  <a:srgbClr val="FF0000"/>
                </a:solidFill>
                <a:latin typeface="Arial"/>
              </a:rPr>
              <a:t>l’</a:t>
            </a:r>
            <a:r>
              <a:rPr lang="ca-ES" sz="2000" b="0" i="1" strike="noStrike" dirty="0" err="1">
                <a:solidFill>
                  <a:srgbClr val="FF0000"/>
                </a:solidFill>
                <a:latin typeface="Arial"/>
              </a:rPr>
              <a:t>American</a:t>
            </a:r>
            <a:r>
              <a:rPr lang="ca-ES" sz="2000" b="0" i="1" strike="noStrike" dirty="0">
                <a:solidFill>
                  <a:srgbClr val="FF0000"/>
                </a:solidFill>
                <a:latin typeface="Arial"/>
              </a:rPr>
              <a:t> </a:t>
            </a:r>
            <a:r>
              <a:rPr lang="ca-ES" sz="2000" b="0" i="1" strike="noStrike" dirty="0" err="1">
                <a:solidFill>
                  <a:srgbClr val="FF0000"/>
                </a:solidFill>
                <a:latin typeface="Arial"/>
              </a:rPr>
              <a:t>Journal</a:t>
            </a:r>
            <a:r>
              <a:rPr lang="ca-ES" sz="2000" b="0" i="1" strike="noStrike" dirty="0">
                <a:solidFill>
                  <a:srgbClr val="FF0000"/>
                </a:solidFill>
                <a:latin typeface="Arial"/>
              </a:rPr>
              <a:t> of Tropical </a:t>
            </a:r>
            <a:r>
              <a:rPr lang="ca-ES" sz="2000" b="0" i="1" strike="noStrike" dirty="0" err="1">
                <a:solidFill>
                  <a:srgbClr val="FF0000"/>
                </a:solidFill>
                <a:latin typeface="Arial"/>
              </a:rPr>
              <a:t>Medicine</a:t>
            </a:r>
            <a:r>
              <a:rPr lang="ca-ES" sz="2000" b="0" i="1" strike="noStrike" dirty="0">
                <a:solidFill>
                  <a:srgbClr val="FF0000"/>
                </a:solidFill>
                <a:latin typeface="Arial"/>
              </a:rPr>
              <a:t> </a:t>
            </a:r>
            <a:r>
              <a:rPr lang="ca-ES" sz="2000" b="0" i="1" strike="noStrike" dirty="0" err="1">
                <a:solidFill>
                  <a:srgbClr val="FF0000"/>
                </a:solidFill>
                <a:latin typeface="Arial"/>
              </a:rPr>
              <a:t>and</a:t>
            </a:r>
            <a:r>
              <a:rPr lang="ca-ES" sz="2000" b="0" i="1" strike="noStrike" dirty="0">
                <a:solidFill>
                  <a:srgbClr val="FF0000"/>
                </a:solidFill>
                <a:latin typeface="Arial"/>
              </a:rPr>
              <a:t> Hygiene</a:t>
            </a:r>
            <a:r>
              <a:rPr lang="ca-ES" sz="2000" b="0" strike="noStrike" dirty="0">
                <a:solidFill>
                  <a:srgbClr val="FF0000"/>
                </a:solidFill>
                <a:latin typeface="Arial"/>
              </a:rPr>
              <a:t> va demostrar que la desinformació i la informació errònia sobre el coronavirus havien provocat la mort d’almenys 800 </a:t>
            </a:r>
            <a:r>
              <a:rPr lang="ca-ES" sz="2000" b="0" strike="noStrike" dirty="0" smtClean="0">
                <a:solidFill>
                  <a:srgbClr val="FF0000"/>
                </a:solidFill>
                <a:latin typeface="Arial"/>
              </a:rPr>
              <a:t>persones </a:t>
            </a:r>
            <a:r>
              <a:rPr lang="ca-ES" sz="2000" b="0" strike="noStrike" dirty="0">
                <a:solidFill>
                  <a:srgbClr val="FF0000"/>
                </a:solidFill>
                <a:latin typeface="Arial"/>
              </a:rPr>
              <a:t>i possiblement més (a data d’agost del 2020), així com l’hospitalització </a:t>
            </a:r>
            <a:r>
              <a:rPr lang="ca-ES" sz="2000" b="0" strike="noStrike" dirty="0" smtClean="0">
                <a:solidFill>
                  <a:srgbClr val="FF0000"/>
                </a:solidFill>
                <a:latin typeface="Arial"/>
              </a:rPr>
              <a:t>d’unes </a:t>
            </a:r>
            <a:r>
              <a:rPr lang="ca-ES" sz="2000" b="0" strike="noStrike" dirty="0">
                <a:solidFill>
                  <a:srgbClr val="FF0000"/>
                </a:solidFill>
                <a:latin typeface="Arial"/>
              </a:rPr>
              <a:t>6 000. L’estudi analitzava rumors, estigmes i discursos </a:t>
            </a:r>
            <a:r>
              <a:rPr lang="ca-ES" sz="2000" b="0" strike="noStrike" dirty="0" err="1">
                <a:solidFill>
                  <a:srgbClr val="FF0000"/>
                </a:solidFill>
                <a:latin typeface="Arial"/>
              </a:rPr>
              <a:t>conspiratius</a:t>
            </a:r>
            <a:r>
              <a:rPr lang="ca-ES" sz="2000" b="0" strike="noStrike" dirty="0">
                <a:solidFill>
                  <a:srgbClr val="FF0000"/>
                </a:solidFill>
                <a:latin typeface="Arial"/>
              </a:rPr>
              <a:t> relacionats amb la </a:t>
            </a:r>
            <a:r>
              <a:rPr lang="ca-ES" sz="2000" b="0" strike="noStrike" dirty="0" err="1">
                <a:solidFill>
                  <a:srgbClr val="FF0000"/>
                </a:solidFill>
                <a:latin typeface="Arial"/>
              </a:rPr>
              <a:t>covid</a:t>
            </a:r>
            <a:r>
              <a:rPr lang="ca-ES" sz="2000" b="0" strike="noStrike" dirty="0">
                <a:solidFill>
                  <a:srgbClr val="FF0000"/>
                </a:solidFill>
                <a:latin typeface="Arial"/>
              </a:rPr>
              <a:t>-19 que circulaven per internet i la seva repercussió a la salut pública.</a:t>
            </a:r>
          </a:p>
          <a:p>
            <a:pPr marL="171360" indent="-171000">
              <a:lnSpc>
                <a:spcPct val="100000"/>
              </a:lnSpc>
              <a:buClr>
                <a:srgbClr val="000000"/>
              </a:buClr>
              <a:buFont typeface="StarSymbol"/>
              <a:buChar char="-"/>
              <a:tabLst>
                <a:tab pos="0" algn="l"/>
              </a:tabLst>
            </a:pPr>
            <a:r>
              <a:rPr lang="ca-ES" sz="1200" b="0" strike="noStrike" dirty="0">
                <a:solidFill>
                  <a:srgbClr val="FF0000"/>
                </a:solidFill>
                <a:latin typeface="+mn-lt"/>
                <a:ea typeface="+mn-ea"/>
              </a:rPr>
              <a:t>Sovint, aquesta informació falsa es propaga involuntàriament, però en molts altres casos la difonen fonts que miren de generar clics a partir de titulars i històries dissenyats especialment per captar l'atenció (periodisme de «</a:t>
            </a:r>
            <a:r>
              <a:rPr lang="ca-ES" sz="1200" b="0" strike="noStrike" dirty="0" err="1">
                <a:solidFill>
                  <a:srgbClr val="FF0000"/>
                </a:solidFill>
                <a:latin typeface="+mn-lt"/>
                <a:ea typeface="+mn-ea"/>
              </a:rPr>
              <a:t>pescaclics</a:t>
            </a:r>
            <a:r>
              <a:rPr lang="ca-ES" sz="1200" b="0" strike="noStrike" dirty="0">
                <a:solidFill>
                  <a:srgbClr val="FF0000"/>
                </a:solidFill>
                <a:latin typeface="+mn-lt"/>
                <a:ea typeface="+mn-ea"/>
              </a:rPr>
              <a:t>», com </a:t>
            </a:r>
            <a:r>
              <a:rPr lang="ca-ES" sz="1200" b="0" strike="noStrike" dirty="0" smtClean="0">
                <a:solidFill>
                  <a:srgbClr val="FF0000"/>
                </a:solidFill>
                <a:latin typeface="+mn-lt"/>
                <a:ea typeface="+mn-ea"/>
              </a:rPr>
              <a:t>ara: </a:t>
            </a:r>
            <a:r>
              <a:rPr lang="ca-ES" sz="1200" b="0" strike="noStrike" dirty="0">
                <a:solidFill>
                  <a:srgbClr val="FF0000"/>
                </a:solidFill>
                <a:latin typeface="+mn-lt"/>
                <a:ea typeface="+mn-ea"/>
              </a:rPr>
              <a:t>«Els científics diuen que aquest remei tradicional podria ser la resposta a la cura del càncer, feu clic aquí per saber-ne més!») o fins i tot actors malintencionats que intenten sembrar el caos i la confusió i contaminar l'entorn informatiu amb diversos discursos, sovint contradictoris.</a:t>
            </a:r>
          </a:p>
          <a:p>
            <a:pPr>
              <a:lnSpc>
                <a:spcPct val="100000"/>
              </a:lnSpc>
              <a:tabLst>
                <a:tab pos="0" algn="l"/>
              </a:tabLst>
            </a:pPr>
            <a:endParaRPr lang="fr-BE" sz="1200" b="0" strike="noStrike" spc="-1" dirty="0">
              <a:latin typeface="Arial"/>
            </a:endParaRPr>
          </a:p>
        </p:txBody>
      </p:sp>
      <p:sp>
        <p:nvSpPr>
          <p:cNvPr id="701"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3F97C44-43DD-4CB7-8D48-54EE3C90F0F7}" type="slidenum">
              <a:rPr lang="fr-BE" sz="1200" b="0" strike="noStrike" spc="-1">
                <a:solidFill>
                  <a:srgbClr val="000000"/>
                </a:solidFill>
                <a:latin typeface="+mn-lt"/>
                <a:ea typeface="+mn-ea"/>
              </a:rPr>
              <a:t>9</a:t>
            </a:fld>
            <a:endParaRPr lang="fr-BE" sz="1200" b="0" strike="noStrike" spc="-1">
              <a:solidFill>
                <a:srgbClr val="000000"/>
              </a:solidFill>
              <a:latin typeface="+mn-lt"/>
              <a:ea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42"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44"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4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4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9"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7"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1"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63"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4"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6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9"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71"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2"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3"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4"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5"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6"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81"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8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8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8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8"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9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9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9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0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0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1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0"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2"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2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7"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3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5"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3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9"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41"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2"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4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7"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49"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0"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1"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2"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3"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4"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59"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1"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6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6"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6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7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4"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7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8"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80"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1"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8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6"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88"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9"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0"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1"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2"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3"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98"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0"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5"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3"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7"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9"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0"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2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5"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27"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8"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9"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0"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1"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2"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0"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2"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4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4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47"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5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5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5"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5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9"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61"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2"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6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7"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69"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0"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1"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2"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3"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4"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9D9D9"/>
            </a:gs>
          </a:gsLst>
          <a:path path="circle">
            <a:fillToRect l="50000" r="50000" b="100000"/>
          </a:path>
        </a:gra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noAutofit/>
          </a:bodyPr>
          <a:lstStyle/>
          <a:p>
            <a:r>
              <a:rPr lang="it-IT" sz="1800" b="0" strike="noStrike" spc="-1">
                <a:solidFill>
                  <a:srgbClr val="0A1641"/>
                </a:solidFill>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39" name="Immagine 3"/>
          <p:cNvPicPr/>
          <p:nvPr/>
        </p:nvPicPr>
        <p:blipFill>
          <a:blip r:embed="rId15"/>
          <a:stretch/>
        </p:blipFill>
        <p:spPr>
          <a:xfrm>
            <a:off x="10694160" y="5726520"/>
            <a:ext cx="917280" cy="614520"/>
          </a:xfrm>
          <a:prstGeom prst="rect">
            <a:avLst/>
          </a:prstGeom>
          <a:ln w="0">
            <a:noFill/>
          </a:ln>
        </p:spPr>
      </p:pic>
      <p:sp>
        <p:nvSpPr>
          <p:cNvPr id="40"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77"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78" name="Immagine 4"/>
          <p:cNvPicPr/>
          <p:nvPr/>
        </p:nvPicPr>
        <p:blipFill>
          <a:blip r:embed="rId15"/>
          <a:stretch/>
        </p:blipFill>
        <p:spPr>
          <a:xfrm>
            <a:off x="10694160" y="5726520"/>
            <a:ext cx="917280" cy="614520"/>
          </a:xfrm>
          <a:prstGeom prst="rect">
            <a:avLst/>
          </a:prstGeom>
          <a:ln w="0">
            <a:noFill/>
          </a:ln>
        </p:spPr>
      </p:pic>
      <p:sp>
        <p:nvSpPr>
          <p:cNvPr id="79"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16"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117" name="Immagine 4"/>
          <p:cNvPicPr/>
          <p:nvPr/>
        </p:nvPicPr>
        <p:blipFill>
          <a:blip r:embed="rId15"/>
          <a:stretch/>
        </p:blipFill>
        <p:spPr>
          <a:xfrm>
            <a:off x="10694160" y="5726520"/>
            <a:ext cx="917280" cy="614520"/>
          </a:xfrm>
          <a:prstGeom prst="rect">
            <a:avLst/>
          </a:prstGeom>
          <a:ln w="0">
            <a:noFill/>
          </a:ln>
        </p:spPr>
      </p:pic>
      <p:sp>
        <p:nvSpPr>
          <p:cNvPr id="118"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55"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156" name="Immagine 3"/>
          <p:cNvPicPr/>
          <p:nvPr/>
        </p:nvPicPr>
        <p:blipFill>
          <a:blip r:embed="rId15"/>
          <a:stretch/>
        </p:blipFill>
        <p:spPr>
          <a:xfrm>
            <a:off x="10694160" y="5726520"/>
            <a:ext cx="917280" cy="614520"/>
          </a:xfrm>
          <a:prstGeom prst="rect">
            <a:avLst/>
          </a:prstGeom>
          <a:ln w="0">
            <a:noFill/>
          </a:ln>
        </p:spPr>
      </p:pic>
      <p:sp>
        <p:nvSpPr>
          <p:cNvPr id="157"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B1741"/>
        </a:solidFill>
        <a:effectLst/>
      </p:bgPr>
    </p:bg>
    <p:spTree>
      <p:nvGrpSpPr>
        <p:cNvPr id="1" name=""/>
        <p:cNvGrpSpPr/>
        <p:nvPr/>
      </p:nvGrpSpPr>
      <p:grpSpPr>
        <a:xfrm>
          <a:off x="0" y="0"/>
          <a:ext cx="0" cy="0"/>
          <a:chOff x="0" y="0"/>
          <a:chExt cx="0" cy="0"/>
        </a:xfrm>
      </p:grpSpPr>
      <p:pic>
        <p:nvPicPr>
          <p:cNvPr id="194" name="Immagine 4"/>
          <p:cNvPicPr/>
          <p:nvPr/>
        </p:nvPicPr>
        <p:blipFill>
          <a:blip r:embed="rId14"/>
          <a:stretch/>
        </p:blipFill>
        <p:spPr>
          <a:xfrm>
            <a:off x="10694160" y="5726520"/>
            <a:ext cx="917280" cy="614520"/>
          </a:xfrm>
          <a:prstGeom prst="rect">
            <a:avLst/>
          </a:prstGeom>
          <a:ln w="0">
            <a:noFill/>
          </a:ln>
        </p:spPr>
      </p:pic>
      <p:sp>
        <p:nvSpPr>
          <p:cNvPr id="195" name="PlaceHolder 1"/>
          <p:cNvSpPr>
            <a:spLocks noGrp="1"/>
          </p:cNvSpPr>
          <p:nvPr>
            <p:ph type="body"/>
          </p:nvPr>
        </p:nvSpPr>
        <p:spPr>
          <a:xfrm>
            <a:off x="1559160" y="1136520"/>
            <a:ext cx="8885520" cy="5181120"/>
          </a:xfrm>
          <a:prstGeom prst="rect">
            <a:avLst/>
          </a:prstGeom>
        </p:spPr>
        <p:txBody>
          <a:bodyPr lIns="0" tIns="540000" rIns="0" bIns="0">
            <a:noAutofit/>
          </a:bodyPr>
          <a:lstStyle/>
          <a:p>
            <a:pPr algn="ctr">
              <a:lnSpc>
                <a:spcPct val="100000"/>
              </a:lnSpc>
            </a:pPr>
            <a:r>
              <a:rPr lang="it-IT" sz="1200" b="0" strike="noStrike" spc="-1">
                <a:solidFill>
                  <a:srgbClr val="FFFFFF"/>
                </a:solidFill>
                <a:latin typeface="Arial"/>
              </a:rPr>
              <a:t>MOVIE LINK</a:t>
            </a:r>
            <a:endParaRPr lang="it-IT" sz="1200" b="0" strike="noStrike" spc="-1">
              <a:solidFill>
                <a:srgbClr val="0A1641"/>
              </a:solidFill>
              <a:latin typeface="Arial"/>
            </a:endParaRPr>
          </a:p>
        </p:txBody>
      </p:sp>
      <p:sp>
        <p:nvSpPr>
          <p:cNvPr id="196" name="PlaceHolder 2"/>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233"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sp>
        <p:nvSpPr>
          <p:cNvPr id="234" name="PlaceHolder 2"/>
          <p:cNvSpPr>
            <a:spLocks noGrp="1"/>
          </p:cNvSpPr>
          <p:nvPr>
            <p:ph type="body"/>
          </p:nvPr>
        </p:nvSpPr>
        <p:spPr>
          <a:xfrm>
            <a:off x="828000" y="-16920"/>
            <a:ext cx="5232240" cy="4069080"/>
          </a:xfrm>
          <a:prstGeom prst="rect">
            <a:avLst/>
          </a:prstGeom>
        </p:spPr>
        <p:txBody>
          <a:bodyPr anchor="b">
            <a:noAutofit/>
          </a:bodyPr>
          <a:lstStyle/>
          <a:p>
            <a:pPr>
              <a:lnSpc>
                <a:spcPct val="90000"/>
              </a:lnSpc>
              <a:spcBef>
                <a:spcPts val="1001"/>
              </a:spcBef>
              <a:tabLst>
                <a:tab pos="0" algn="l"/>
              </a:tabLst>
            </a:pPr>
            <a:r>
              <a:rPr lang="it-IT" sz="2400" b="1" strike="noStrike" spc="-1">
                <a:solidFill>
                  <a:srgbClr val="FFFFFF"/>
                </a:solidFill>
                <a:latin typeface="Arial"/>
              </a:rPr>
              <a:t>TITLE TEXT</a:t>
            </a:r>
            <a:endParaRPr lang="it-IT" sz="2400" b="0" strike="noStrike" spc="-1">
              <a:solidFill>
                <a:srgbClr val="0A1641"/>
              </a:solidFill>
              <a:latin typeface="Arial"/>
            </a:endParaRPr>
          </a:p>
        </p:txBody>
      </p:sp>
      <p:sp>
        <p:nvSpPr>
          <p:cNvPr id="235" name="PlaceHolder 3"/>
          <p:cNvSpPr>
            <a:spLocks noGrp="1"/>
          </p:cNvSpPr>
          <p:nvPr>
            <p:ph type="body"/>
          </p:nvPr>
        </p:nvSpPr>
        <p:spPr>
          <a:xfrm>
            <a:off x="839880" y="618120"/>
            <a:ext cx="5232240" cy="4069080"/>
          </a:xfrm>
          <a:prstGeom prst="rect">
            <a:avLst/>
          </a:prstGeom>
        </p:spPr>
        <p:txBody>
          <a:bodyPr anchor="b">
            <a:noAutofit/>
          </a:bodyPr>
          <a:lstStyle/>
          <a:p>
            <a:pPr>
              <a:lnSpc>
                <a:spcPct val="90000"/>
              </a:lnSpc>
              <a:spcBef>
                <a:spcPts val="1001"/>
              </a:spcBef>
              <a:tabLst>
                <a:tab pos="0" algn="l"/>
              </a:tabLst>
            </a:pPr>
            <a:r>
              <a:rPr lang="it-IT" sz="1800" b="0" strike="noStrike" spc="-1">
                <a:solidFill>
                  <a:srgbClr val="FFFFFF"/>
                </a:solidFill>
                <a:latin typeface="Arial"/>
              </a:rPr>
              <a:t>Body text</a:t>
            </a:r>
            <a:endParaRPr lang="it-IT" sz="1800" b="0" strike="noStrike" spc="-1">
              <a:solidFill>
                <a:srgbClr val="0A1641"/>
              </a:solidFill>
              <a:latin typeface="Arial"/>
            </a:endParaRPr>
          </a:p>
        </p:txBody>
      </p:sp>
      <p:sp>
        <p:nvSpPr>
          <p:cNvPr id="236" name="PlaceHolder 4"/>
          <p:cNvSpPr>
            <a:spLocks noGrp="1"/>
          </p:cNvSpPr>
          <p:nvPr>
            <p:ph type="body"/>
          </p:nvPr>
        </p:nvSpPr>
        <p:spPr>
          <a:xfrm>
            <a:off x="839880" y="1320480"/>
            <a:ext cx="5232240" cy="4069080"/>
          </a:xfrm>
          <a:prstGeom prst="rect">
            <a:avLst/>
          </a:prstGeom>
        </p:spPr>
        <p:txBody>
          <a:bodyPr anchor="b">
            <a:noAutofit/>
          </a:bodyPr>
          <a:lstStyle/>
          <a:p>
            <a:pPr>
              <a:lnSpc>
                <a:spcPct val="90000"/>
              </a:lnSpc>
              <a:spcBef>
                <a:spcPts val="1001"/>
              </a:spcBef>
              <a:tabLst>
                <a:tab pos="0" algn="l"/>
              </a:tabLst>
            </a:pPr>
            <a:r>
              <a:rPr lang="it-IT" sz="1800" b="0" strike="noStrike" spc="-1">
                <a:solidFill>
                  <a:srgbClr val="FFFFFF"/>
                </a:solidFill>
                <a:latin typeface="Arial"/>
              </a:rPr>
              <a:t>Body text</a:t>
            </a:r>
            <a:endParaRPr lang="it-IT" sz="1800" b="0" strike="noStrike" spc="-1">
              <a:solidFill>
                <a:srgbClr val="0A1641"/>
              </a:solidFill>
              <a:latin typeface="Arial"/>
            </a:endParaRPr>
          </a:p>
        </p:txBody>
      </p:sp>
      <p:sp>
        <p:nvSpPr>
          <p:cNvPr id="237" name="PlaceHolder 5"/>
          <p:cNvSpPr>
            <a:spLocks noGrp="1"/>
          </p:cNvSpPr>
          <p:nvPr>
            <p:ph type="body"/>
          </p:nvPr>
        </p:nvSpPr>
        <p:spPr>
          <a:xfrm>
            <a:off x="828000" y="-1594080"/>
            <a:ext cx="5232240" cy="4069080"/>
          </a:xfrm>
          <a:prstGeom prst="rect">
            <a:avLst/>
          </a:prstGeom>
        </p:spPr>
        <p:txBody>
          <a:bodyPr anchor="b">
            <a:noAutofit/>
          </a:bodyPr>
          <a:lstStyle/>
          <a:p>
            <a:pPr>
              <a:lnSpc>
                <a:spcPct val="90000"/>
              </a:lnSpc>
              <a:spcBef>
                <a:spcPts val="1001"/>
              </a:spcBef>
              <a:tabLst>
                <a:tab pos="0" algn="l"/>
              </a:tabLst>
            </a:pPr>
            <a:r>
              <a:rPr lang="it-IT" sz="8000" b="1" strike="noStrike" spc="-1">
                <a:solidFill>
                  <a:srgbClr val="FFFFFF"/>
                </a:solidFill>
                <a:latin typeface="Arial"/>
              </a:rPr>
              <a:t>Big title</a:t>
            </a:r>
            <a:endParaRPr lang="it-IT" sz="8000" b="0" strike="noStrike" spc="-1">
              <a:solidFill>
                <a:srgbClr val="0A1641"/>
              </a:solidFill>
              <a:latin typeface="Arial"/>
            </a:endParaRPr>
          </a:p>
        </p:txBody>
      </p:sp>
      <p:pic>
        <p:nvPicPr>
          <p:cNvPr id="238" name="Immagine 16"/>
          <p:cNvPicPr/>
          <p:nvPr/>
        </p:nvPicPr>
        <p:blipFill>
          <a:blip r:embed="rId15"/>
          <a:stretch/>
        </p:blipFill>
        <p:spPr>
          <a:xfrm>
            <a:off x="10694160" y="5726520"/>
            <a:ext cx="917280" cy="614520"/>
          </a:xfrm>
          <a:prstGeom prst="rect">
            <a:avLst/>
          </a:prstGeom>
          <a:ln w="0">
            <a:noFill/>
          </a:ln>
        </p:spPr>
      </p:pic>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7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wmf"/></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49.xm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49.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49.xml"/><Relationship Id="rId6" Type="http://schemas.openxmlformats.org/officeDocument/2006/relationships/image" Target="../media/image39.png"/><Relationship Id="rId11" Type="http://schemas.openxmlformats.org/officeDocument/2006/relationships/image" Target="../media/image21.wmf"/><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61.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6.xml"/><Relationship Id="rId1" Type="http://schemas.openxmlformats.org/officeDocument/2006/relationships/slideLayout" Target="../slideLayouts/slideLayout49.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49.xml"/><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2.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9.xml"/><Relationship Id="rId1" Type="http://schemas.openxmlformats.org/officeDocument/2006/relationships/slideLayout" Target="../slideLayouts/slideLayout61.xml"/><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3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1.xml"/><Relationship Id="rId1" Type="http://schemas.openxmlformats.org/officeDocument/2006/relationships/slideLayout" Target="../slideLayouts/slideLayout37.xml"/><Relationship Id="rId4" Type="http://schemas.openxmlformats.org/officeDocument/2006/relationships/image" Target="../media/image21.wmf"/></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4.png"/><Relationship Id="rId3" Type="http://schemas.openxmlformats.org/officeDocument/2006/relationships/image" Target="../media/image56.png"/><Relationship Id="rId7" Type="http://schemas.openxmlformats.org/officeDocument/2006/relationships/image" Target="../media/image64.png"/><Relationship Id="rId12" Type="http://schemas.microsoft.com/office/2007/relationships/hdphoto" Target="../media/hdphoto2.wdp"/><Relationship Id="rId2" Type="http://schemas.openxmlformats.org/officeDocument/2006/relationships/notesSlide" Target="../notesSlides/notesSlide23.xml"/><Relationship Id="rId1" Type="http://schemas.openxmlformats.org/officeDocument/2006/relationships/slideLayout" Target="../slideLayouts/slideLayout37.xml"/><Relationship Id="rId6" Type="http://schemas.openxmlformats.org/officeDocument/2006/relationships/image" Target="../media/image63.png"/><Relationship Id="rId11" Type="http://schemas.openxmlformats.org/officeDocument/2006/relationships/image" Target="../media/image66.png"/><Relationship Id="rId5" Type="http://schemas.openxmlformats.org/officeDocument/2006/relationships/image" Target="../media/image62.png"/><Relationship Id="rId10" Type="http://schemas.microsoft.com/office/2007/relationships/hdphoto" Target="../media/hdphoto1.wdp"/><Relationship Id="rId4" Type="http://schemas.openxmlformats.org/officeDocument/2006/relationships/image" Target="../media/image61.png"/><Relationship Id="rId9" Type="http://schemas.openxmlformats.org/officeDocument/2006/relationships/image" Target="../media/image65.png"/></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4.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6.png"/><Relationship Id="rId7" Type="http://schemas.openxmlformats.org/officeDocument/2006/relationships/image" Target="../media/image38.png"/><Relationship Id="rId2" Type="http://schemas.openxmlformats.org/officeDocument/2006/relationships/image" Target="../media/image15.png"/><Relationship Id="rId1" Type="http://schemas.openxmlformats.org/officeDocument/2006/relationships/slideLayout" Target="../slideLayouts/slideLayout61.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67.png"/><Relationship Id="rId9" Type="http://schemas.openxmlformats.org/officeDocument/2006/relationships/image" Target="../media/image40.png"/></Relationships>
</file>

<file path=ppt/slides/_rels/slide2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1.xml"/></Relationships>
</file>

<file path=ppt/slides/_rels/slide27.xml.rels><?xml version="1.0" encoding="UTF-8" standalone="yes"?>
<Relationships xmlns="http://schemas.openxmlformats.org/package/2006/relationships"><Relationship Id="rId8" Type="http://schemas.openxmlformats.org/officeDocument/2006/relationships/hyperlink" Target="https://escapefake.org/en/home-4/" TargetMode="External"/><Relationship Id="rId3" Type="http://schemas.openxmlformats.org/officeDocument/2006/relationships/hyperlink" Target="https://www.getbadnews.com/%23intro" TargetMode="External"/><Relationship Id="rId7" Type="http://schemas.openxmlformats.org/officeDocument/2006/relationships/hyperlink" Target="https://fakey.iuni.iu.edu/" TargetMode="External"/><Relationship Id="rId2" Type="http://schemas.openxmlformats.org/officeDocument/2006/relationships/image" Target="../media/image68.png"/><Relationship Id="rId1" Type="http://schemas.openxmlformats.org/officeDocument/2006/relationships/slideLayout" Target="../slideLayouts/slideLayout61.xml"/><Relationship Id="rId6" Type="http://schemas.openxmlformats.org/officeDocument/2006/relationships/hyperlink" Target="https://fakescape.cz/en/about-us" TargetMode="External"/><Relationship Id="rId11" Type="http://schemas.openxmlformats.org/officeDocument/2006/relationships/image" Target="../media/image70.png"/><Relationship Id="rId5" Type="http://schemas.openxmlformats.org/officeDocument/2006/relationships/hyperlink" Target="https://landing.adobe.com/en/na/products/creative-cloud/69308-real-or-photoshop/index.html" TargetMode="External"/><Relationship Id="rId10" Type="http://schemas.openxmlformats.org/officeDocument/2006/relationships/image" Target="../media/image69.png"/><Relationship Id="rId4" Type="http://schemas.openxmlformats.org/officeDocument/2006/relationships/hyperlink" Target="https://www.getbadnews.com/droggame_book/junior-uk/%23intro" TargetMode="External"/><Relationship Id="rId9" Type="http://schemas.openxmlformats.org/officeDocument/2006/relationships/hyperlink" Target="https://trollfactory.yle.fi/"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euvsdisinfo.eu/think-before-you-share/" TargetMode="External"/><Relationship Id="rId3" Type="http://schemas.openxmlformats.org/officeDocument/2006/relationships/hyperlink" Target="https://ifcncodeofprinciples.poynter.org/signatories" TargetMode="External"/><Relationship Id="rId7" Type="http://schemas.openxmlformats.org/officeDocument/2006/relationships/hyperlink" Target="https://euvsdisinfo.eu/" TargetMode="External"/><Relationship Id="rId2" Type="http://schemas.openxmlformats.org/officeDocument/2006/relationships/image" Target="../media/image68.png"/><Relationship Id="rId1" Type="http://schemas.openxmlformats.org/officeDocument/2006/relationships/slideLayout" Target="../slideLayouts/slideLayout61.xml"/><Relationship Id="rId6" Type="http://schemas.openxmlformats.org/officeDocument/2006/relationships/hyperlink" Target="https://www.irex.org/sites/default/files/node/resource/learn-to-discern-media-literacy-curriculum-english-3.pdf" TargetMode="External"/><Relationship Id="rId5" Type="http://schemas.openxmlformats.org/officeDocument/2006/relationships/hyperlink" Target="https://toolbox.google.com/factcheck/explorer" TargetMode="External"/><Relationship Id="rId10" Type="http://schemas.openxmlformats.org/officeDocument/2006/relationships/image" Target="../media/image70.png"/><Relationship Id="rId4" Type="http://schemas.openxmlformats.org/officeDocument/2006/relationships/hyperlink" Target="https://www.facebook.com/business/help/182222309230722" TargetMode="External"/><Relationship Id="rId9" Type="http://schemas.openxmlformats.org/officeDocument/2006/relationships/image" Target="../media/image69.png"/></Relationships>
</file>

<file path=ppt/slides/_rels/slide29.xml.rels><?xml version="1.0" encoding="UTF-8" standalone="yes"?>
<Relationships xmlns="http://schemas.openxmlformats.org/package/2006/relationships"><Relationship Id="rId8" Type="http://schemas.openxmlformats.org/officeDocument/2006/relationships/hyperlink" Target="https://gramoten.li/" TargetMode="External"/><Relationship Id="rId13" Type="http://schemas.openxmlformats.org/officeDocument/2006/relationships/hyperlink" Target="https://www.clovekvtisni.cz/zmerte-si-medialni-gramotnost-5816gp" TargetMode="External"/><Relationship Id="rId18" Type="http://schemas.openxmlformats.org/officeDocument/2006/relationships/hyperlink" Target="https://www.dr.dk/nyheder/detektor" TargetMode="External"/><Relationship Id="rId3" Type="http://schemas.openxmlformats.org/officeDocument/2006/relationships/hyperlink" Target="https://www.mediamanual.at/" TargetMode="External"/><Relationship Id="rId21" Type="http://schemas.openxmlformats.org/officeDocument/2006/relationships/hyperlink" Target="https://danskemedier.dk/undervisning/" TargetMode="External"/><Relationship Id="rId7" Type="http://schemas.openxmlformats.org/officeDocument/2006/relationships/hyperlink" Target="https://mediawijs.be/" TargetMode="External"/><Relationship Id="rId12" Type="http://schemas.openxmlformats.org/officeDocument/2006/relationships/hyperlink" Target="http://medialiteracy.cut.ac.cy/" TargetMode="External"/><Relationship Id="rId17" Type="http://schemas.openxmlformats.org/officeDocument/2006/relationships/hyperlink" Target="https://www.tjekdet.dk/" TargetMode="External"/><Relationship Id="rId2" Type="http://schemas.openxmlformats.org/officeDocument/2006/relationships/image" Target="../media/image68.png"/><Relationship Id="rId16" Type="http://schemas.openxmlformats.org/officeDocument/2006/relationships/hyperlink" Target="https://www.mediasupport.org/about/" TargetMode="External"/><Relationship Id="rId20" Type="http://schemas.openxmlformats.org/officeDocument/2006/relationships/hyperlink" Target="https://borneavisen.dk/" TargetMode="External"/><Relationship Id="rId1" Type="http://schemas.openxmlformats.org/officeDocument/2006/relationships/slideLayout" Target="../slideLayouts/slideLayout61.xml"/><Relationship Id="rId6" Type="http://schemas.openxmlformats.org/officeDocument/2006/relationships/hyperlink" Target="https://bundeskriminalamt.at/205/start.aspx%23a2" TargetMode="External"/><Relationship Id="rId11" Type="http://schemas.openxmlformats.org/officeDocument/2006/relationships/hyperlink" Target="https://www.medijskapismenost.hr/" TargetMode="External"/><Relationship Id="rId5" Type="http://schemas.openxmlformats.org/officeDocument/2006/relationships/hyperlink" Target="http://bupp.at/" TargetMode="External"/><Relationship Id="rId15" Type="http://schemas.openxmlformats.org/officeDocument/2006/relationships/hyperlink" Target="https://www.elpida.cz/" TargetMode="External"/><Relationship Id="rId23" Type="http://schemas.openxmlformats.org/officeDocument/2006/relationships/image" Target="../media/image70.png"/><Relationship Id="rId10" Type="http://schemas.openxmlformats.org/officeDocument/2006/relationships/hyperlink" Target="https://www.djecamedija.org/" TargetMode="External"/><Relationship Id="rId19" Type="http://schemas.openxmlformats.org/officeDocument/2006/relationships/hyperlink" Target="https://www.dr.dk/ultra" TargetMode="External"/><Relationship Id="rId4" Type="http://schemas.openxmlformats.org/officeDocument/2006/relationships/hyperlink" Target="https://www.saferinternet.at/" TargetMode="External"/><Relationship Id="rId9" Type="http://schemas.openxmlformats.org/officeDocument/2006/relationships/hyperlink" Target="http://dkmk.hr/" TargetMode="External"/><Relationship Id="rId14" Type="http://schemas.openxmlformats.org/officeDocument/2006/relationships/hyperlink" Target="https://fakescape.cz/" TargetMode="External"/><Relationship Id="rId22" Type="http://schemas.openxmlformats.org/officeDocument/2006/relationships/image" Target="../media/image6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hyperlink" Target="https://www.mediataitoviikko.fi/" TargetMode="External"/><Relationship Id="rId13" Type="http://schemas.openxmlformats.org/officeDocument/2006/relationships/hyperlink" Target="https://www.bmfsfj.de/bmfsfj/themen/kinder-und-jugend/medienkompetenz/medienkompetenz-staerken/75350" TargetMode="External"/><Relationship Id="rId18" Type="http://schemas.openxmlformats.org/officeDocument/2006/relationships/hyperlink" Target="https://act-on.jff.de/" TargetMode="External"/><Relationship Id="rId3" Type="http://schemas.openxmlformats.org/officeDocument/2006/relationships/hyperlink" Target="https://www.hm.ee/et/meediapadevuse-nadal-2019-enne-motlen-siis-jagan" TargetMode="External"/><Relationship Id="rId21" Type="http://schemas.openxmlformats.org/officeDocument/2006/relationships/hyperlink" Target="https://medialiteracyinstitute.gr/pii-imaste/" TargetMode="External"/><Relationship Id="rId7" Type="http://schemas.openxmlformats.org/officeDocument/2006/relationships/hyperlink" Target="https://mediataitokoulu.fi/index.php?option=com_content&amp;view=article&amp;id=1139&amp;Itemid=454&amp;lang=fi" TargetMode="External"/><Relationship Id="rId12" Type="http://schemas.openxmlformats.org/officeDocument/2006/relationships/hyperlink" Target="http://irex-europe.fr/about-irex-europe/" TargetMode="External"/><Relationship Id="rId17" Type="http://schemas.openxmlformats.org/officeDocument/2006/relationships/hyperlink" Target="https://www.dji.de/ueber-uns/projekte/projekte/apps-fuer-kinder-angebote-und-trendanalysen/datenbank-apps-fuer-kinder.html" TargetMode="External"/><Relationship Id="rId2" Type="http://schemas.openxmlformats.org/officeDocument/2006/relationships/image" Target="../media/image68.png"/><Relationship Id="rId16" Type="http://schemas.openxmlformats.org/officeDocument/2006/relationships/hyperlink" Target="https://www.surfen-ohne-risiko.net/" TargetMode="External"/><Relationship Id="rId20" Type="http://schemas.openxmlformats.org/officeDocument/2006/relationships/hyperlink" Target="https://www.dw.com/en/dw-akademie/about-us/s-9519" TargetMode="External"/><Relationship Id="rId1" Type="http://schemas.openxmlformats.org/officeDocument/2006/relationships/slideLayout" Target="../slideLayouts/slideLayout61.xml"/><Relationship Id="rId6" Type="http://schemas.openxmlformats.org/officeDocument/2006/relationships/hyperlink" Target="https://kavi.fi/sites/default/files/documents/mil_in_finland.pdf" TargetMode="External"/><Relationship Id="rId11" Type="http://schemas.openxmlformats.org/officeDocument/2006/relationships/hyperlink" Target="https://yle.fi/uutiset/osasto/uutisluokka/" TargetMode="External"/><Relationship Id="rId24" Type="http://schemas.openxmlformats.org/officeDocument/2006/relationships/image" Target="../media/image70.png"/><Relationship Id="rId5" Type="http://schemas.openxmlformats.org/officeDocument/2006/relationships/hyperlink" Target="https://medialukutaitosuomessa.fi/" TargetMode="External"/><Relationship Id="rId15" Type="http://schemas.openxmlformats.org/officeDocument/2006/relationships/hyperlink" Target="https://www.gutes-aufwachsen-mit-medien.de/" TargetMode="External"/><Relationship Id="rId23" Type="http://schemas.openxmlformats.org/officeDocument/2006/relationships/image" Target="../media/image69.png"/><Relationship Id="rId10" Type="http://schemas.openxmlformats.org/officeDocument/2006/relationships/hyperlink" Target="https://yle.fi/aihe/digitreenit" TargetMode="External"/><Relationship Id="rId19" Type="http://schemas.openxmlformats.org/officeDocument/2006/relationships/hyperlink" Target="https://www.blinde-kuh.de/smart-index.html" TargetMode="External"/><Relationship Id="rId4" Type="http://schemas.openxmlformats.org/officeDocument/2006/relationships/hyperlink" Target="https://www.salto-youth.net/rc/participation/aboutparticipation/" TargetMode="External"/><Relationship Id="rId9" Type="http://schemas.openxmlformats.org/officeDocument/2006/relationships/hyperlink" Target="https://mediakasvatus.fi/" TargetMode="External"/><Relationship Id="rId14" Type="http://schemas.openxmlformats.org/officeDocument/2006/relationships/hyperlink" Target="https://www.schau-hin.info/" TargetMode="External"/><Relationship Id="rId22" Type="http://schemas.openxmlformats.org/officeDocument/2006/relationships/hyperlink" Target="https://fakescape.cz/"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eurispes.eu/attivita/media-literacy/media-literacy-in-italia/" TargetMode="External"/><Relationship Id="rId13" Type="http://schemas.openxmlformats.org/officeDocument/2006/relationships/hyperlink" Target="http://www.vp.gov.lv/supervaronis/" TargetMode="External"/><Relationship Id="rId18" Type="http://schemas.openxmlformats.org/officeDocument/2006/relationships/hyperlink" Target="https://www.bee-secure.lu/fr/news" TargetMode="External"/><Relationship Id="rId3" Type="http://schemas.openxmlformats.org/officeDocument/2006/relationships/hyperlink" Target="https://televele.hu/" TargetMode="External"/><Relationship Id="rId21" Type="http://schemas.openxmlformats.org/officeDocument/2006/relationships/hyperlink" Target="https://ejc.net/" TargetMode="External"/><Relationship Id="rId7" Type="http://schemas.openxmlformats.org/officeDocument/2006/relationships/hyperlink" Target="https://www.medmediaeducation.it/" TargetMode="External"/><Relationship Id="rId12" Type="http://schemas.openxmlformats.org/officeDocument/2006/relationships/hyperlink" Target="https://www.facebook.com/medijpratejs/" TargetMode="External"/><Relationship Id="rId17" Type="http://schemas.openxmlformats.org/officeDocument/2006/relationships/hyperlink" Target="https://debunk.eu/about-debunk/" TargetMode="External"/><Relationship Id="rId25" Type="http://schemas.openxmlformats.org/officeDocument/2006/relationships/image" Target="../media/image70.png"/><Relationship Id="rId2" Type="http://schemas.openxmlformats.org/officeDocument/2006/relationships/image" Target="../media/image68.png"/><Relationship Id="rId16" Type="http://schemas.openxmlformats.org/officeDocument/2006/relationships/hyperlink" Target="https://www.emokykla.lt/neformalus/pradzia/mediju-ir-informacinio-rastingumo-hakatonas/19605" TargetMode="External"/><Relationship Id="rId20" Type="http://schemas.openxmlformats.org/officeDocument/2006/relationships/hyperlink" Target="https://www.mediawijzer.net/" TargetMode="External"/><Relationship Id="rId1" Type="http://schemas.openxmlformats.org/officeDocument/2006/relationships/slideLayout" Target="../slideLayouts/slideLayout61.xml"/><Relationship Id="rId6" Type="http://schemas.openxmlformats.org/officeDocument/2006/relationships/hyperlink" Target="https://www.facta.news/" TargetMode="External"/><Relationship Id="rId11" Type="http://schemas.openxmlformats.org/officeDocument/2006/relationships/hyperlink" Target="https://www.km.gov.lv/uploads/ckeditor/files/mediju_politika/medijprat&#299;ba/medijpratibas%20materiali/Caps_un_ciet-ISBN-978-9984-633-45-9-ilovepdf-compressed.pdf" TargetMode="External"/><Relationship Id="rId24" Type="http://schemas.openxmlformats.org/officeDocument/2006/relationships/image" Target="../media/image69.png"/><Relationship Id="rId5" Type="http://schemas.openxmlformats.org/officeDocument/2006/relationships/hyperlink" Target="https://pagellapolitica.it/" TargetMode="External"/><Relationship Id="rId15" Type="http://schemas.openxmlformats.org/officeDocument/2006/relationships/hyperlink" Target="https://www.zinauviska.lt/lt/" TargetMode="External"/><Relationship Id="rId23" Type="http://schemas.openxmlformats.org/officeDocument/2006/relationships/hyperlink" Target="https://www.aboutbadnews.com/social-impact-game" TargetMode="External"/><Relationship Id="rId10" Type="http://schemas.openxmlformats.org/officeDocument/2006/relationships/hyperlink" Target="https://en.rebaltica.lv/investigations/recheck/" TargetMode="External"/><Relationship Id="rId19" Type="http://schemas.openxmlformats.org/officeDocument/2006/relationships/hyperlink" Target="https://www.besmartonline.org.mt/Default.aspx" TargetMode="External"/><Relationship Id="rId4" Type="http://schemas.openxmlformats.org/officeDocument/2006/relationships/hyperlink" Target="https://www.bemediasmart.ie/" TargetMode="External"/><Relationship Id="rId9" Type="http://schemas.openxmlformats.org/officeDocument/2006/relationships/hyperlink" Target="https://www.lsm.lv/pilnadoma" TargetMode="External"/><Relationship Id="rId14" Type="http://schemas.openxmlformats.org/officeDocument/2006/relationships/hyperlink" Target="https://www.draugiskasinternetas.lt/en/about-safer-internet/" TargetMode="External"/><Relationship Id="rId22" Type="http://schemas.openxmlformats.org/officeDocument/2006/relationships/hyperlink" Target="https://www.hoezomediawijs.nl/"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fdds.pl/" TargetMode="External"/><Relationship Id="rId13" Type="http://schemas.openxmlformats.org/officeDocument/2006/relationships/hyperlink" Target="https://konkret24.tvn24.pl/" TargetMode="External"/><Relationship Id="rId18" Type="http://schemas.openxmlformats.org/officeDocument/2006/relationships/hyperlink" Target="https://www.factual.ro/" TargetMode="External"/><Relationship Id="rId3" Type="http://schemas.openxmlformats.org/officeDocument/2006/relationships/hyperlink" Target="https://www.batory.org.pl/" TargetMode="External"/><Relationship Id="rId21" Type="http://schemas.openxmlformats.org/officeDocument/2006/relationships/hyperlink" Target="http://en.rvr.sk/" TargetMode="External"/><Relationship Id="rId7" Type="http://schemas.openxmlformats.org/officeDocument/2006/relationships/hyperlink" Target="https://nowoczesnapolska.org.pl/" TargetMode="External"/><Relationship Id="rId12" Type="http://schemas.openxmlformats.org/officeDocument/2006/relationships/hyperlink" Target="https://www.facebook.com/groups/wojownicyklawiatury/" TargetMode="External"/><Relationship Id="rId17" Type="http://schemas.openxmlformats.org/officeDocument/2006/relationships/hyperlink" Target="https://www.activewatch.ro/" TargetMode="External"/><Relationship Id="rId2" Type="http://schemas.openxmlformats.org/officeDocument/2006/relationships/image" Target="../media/image68.png"/><Relationship Id="rId16" Type="http://schemas.openxmlformats.org/officeDocument/2006/relationships/hyperlink" Target="https://www.incode2030.gov.pt/en/incode2030" TargetMode="External"/><Relationship Id="rId20" Type="http://schemas.openxmlformats.org/officeDocument/2006/relationships/hyperlink" Target="https://mediawise.ro/" TargetMode="External"/><Relationship Id="rId1" Type="http://schemas.openxmlformats.org/officeDocument/2006/relationships/slideLayout" Target="../slideLayouts/slideLayout61.xml"/><Relationship Id="rId6" Type="http://schemas.openxmlformats.org/officeDocument/2006/relationships/hyperlink" Target="https://ceo.org.pl/" TargetMode="External"/><Relationship Id="rId11" Type="http://schemas.openxmlformats.org/officeDocument/2006/relationships/hyperlink" Target="https://www.szkolazklasa.org.pl/" TargetMode="External"/><Relationship Id="rId5" Type="http://schemas.openxmlformats.org/officeDocument/2006/relationships/hyperlink" Target="https://demagog.org.pl/" TargetMode="External"/><Relationship Id="rId15" Type="http://schemas.openxmlformats.org/officeDocument/2006/relationships/hyperlink" Target="https://www.internetsegura.pt/cis/missao-e-objetivos" TargetMode="External"/><Relationship Id="rId23" Type="http://schemas.openxmlformats.org/officeDocument/2006/relationships/image" Target="../media/image70.png"/><Relationship Id="rId10" Type="http://schemas.openxmlformats.org/officeDocument/2006/relationships/hyperlink" Target="http://ptem.org.pl/" TargetMode="External"/><Relationship Id="rId19" Type="http://schemas.openxmlformats.org/officeDocument/2006/relationships/hyperlink" Target="https://funky.ong/english/" TargetMode="External"/><Relationship Id="rId4" Type="http://schemas.openxmlformats.org/officeDocument/2006/relationships/hyperlink" Target="https://e-jcn.eu/" TargetMode="External"/><Relationship Id="rId9" Type="http://schemas.openxmlformats.org/officeDocument/2006/relationships/hyperlink" Target="https://panoptykon.org/" TargetMode="External"/><Relationship Id="rId14" Type="http://schemas.openxmlformats.org/officeDocument/2006/relationships/hyperlink" Target="http://milobs.pt/" TargetMode="External"/><Relationship Id="rId22" Type="http://schemas.openxmlformats.org/officeDocument/2006/relationships/image" Target="../media/image69.png"/></Relationships>
</file>

<file path=ppt/slides/_rels/slide33.xml.rels><?xml version="1.0" encoding="UTF-8" standalone="yes"?>
<Relationships xmlns="http://schemas.openxmlformats.org/package/2006/relationships"><Relationship Id="rId8" Type="http://schemas.openxmlformats.org/officeDocument/2006/relationships/hyperlink" Target="https://casoris.si/" TargetMode="External"/><Relationship Id="rId13" Type="http://schemas.openxmlformats.org/officeDocument/2006/relationships/hyperlink" Target="https://www.sida.se/English/how-we-work/our-fields-of-work/democracy-human-rights-and-freedom-of-expression/" TargetMode="External"/><Relationship Id="rId3" Type="http://schemas.openxmlformats.org/officeDocument/2006/relationships/hyperlink" Target="https://www.rtve.es/instituto/" TargetMode="External"/><Relationship Id="rId7" Type="http://schemas.openxmlformats.org/officeDocument/2006/relationships/hyperlink" Target="https://www.mipi.si/" TargetMode="External"/><Relationship Id="rId12" Type="http://schemas.openxmlformats.org/officeDocument/2006/relationships/hyperlink" Target="https://www.statensmedierad.se/larommedier/mikformigdigitalutbildning.1871.html%23start" TargetMode="External"/><Relationship Id="rId2" Type="http://schemas.openxmlformats.org/officeDocument/2006/relationships/image" Target="../media/image68.png"/><Relationship Id="rId16" Type="http://schemas.openxmlformats.org/officeDocument/2006/relationships/image" Target="../media/image70.png"/><Relationship Id="rId1" Type="http://schemas.openxmlformats.org/officeDocument/2006/relationships/slideLayout" Target="../slideLayouts/slideLayout61.xml"/><Relationship Id="rId6" Type="http://schemas.openxmlformats.org/officeDocument/2006/relationships/hyperlink" Target="https://neja.sta.si/" TargetMode="External"/><Relationship Id="rId11" Type="http://schemas.openxmlformats.org/officeDocument/2006/relationships/hyperlink" Target="https://safe.si/" TargetMode="External"/><Relationship Id="rId5" Type="http://schemas.openxmlformats.org/officeDocument/2006/relationships/hyperlink" Target="https://www.is4k.es/" TargetMode="External"/><Relationship Id="rId15" Type="http://schemas.openxmlformats.org/officeDocument/2006/relationships/image" Target="../media/image69.png"/><Relationship Id="rId10" Type="http://schemas.openxmlformats.org/officeDocument/2006/relationships/hyperlink" Target="http://pismenost.si/" TargetMode="External"/><Relationship Id="rId4" Type="http://schemas.openxmlformats.org/officeDocument/2006/relationships/hyperlink" Target="https://maldita.es/" TargetMode="External"/><Relationship Id="rId9" Type="http://schemas.openxmlformats.org/officeDocument/2006/relationships/hyperlink" Target="https://casoris.si/wp-content/uploads/2019/02/otroci-in-mediji_final_cip.pdf" TargetMode="External"/><Relationship Id="rId14" Type="http://schemas.openxmlformats.org/officeDocument/2006/relationships/hyperlink" Target="https://fojo.se/en/vara-projekt/free-independent-and-professional-journalism-in-eastern-and-central-europe/"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7.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9.xml"/><Relationship Id="rId5" Type="http://schemas.openxmlformats.org/officeDocument/2006/relationships/image" Target="../media/image22.png"/><Relationship Id="rId4" Type="http://schemas.openxmlformats.org/officeDocument/2006/relationships/image" Target="../media/image21.wm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1.xml"/><Relationship Id="rId5" Type="http://schemas.openxmlformats.org/officeDocument/2006/relationships/image" Target="../media/image24.pn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3.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 name="Immagine 4"/>
          <p:cNvPicPr/>
          <p:nvPr/>
        </p:nvPicPr>
        <p:blipFill>
          <a:blip r:embed="rId3"/>
          <a:stretch/>
        </p:blipFill>
        <p:spPr>
          <a:xfrm>
            <a:off x="8692560" y="2346120"/>
            <a:ext cx="702000" cy="1671480"/>
          </a:xfrm>
          <a:prstGeom prst="rect">
            <a:avLst/>
          </a:prstGeom>
          <a:ln w="0">
            <a:noFill/>
          </a:ln>
          <a:effectLst>
            <a:reflection blurRad="6350" stA="17000" endPos="55000" dir="5400000" sy="-100000" algn="bl" rotWithShape="0"/>
          </a:effectLst>
        </p:spPr>
      </p:pic>
      <p:sp>
        <p:nvSpPr>
          <p:cNvPr id="282" name="CustomShape 1"/>
          <p:cNvSpPr/>
          <p:nvPr/>
        </p:nvSpPr>
        <p:spPr>
          <a:xfrm>
            <a:off x="2868120" y="3663000"/>
            <a:ext cx="916308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a-ES" sz="8000" b="1" strike="noStrike" dirty="0" smtClean="0">
                <a:solidFill>
                  <a:srgbClr val="FF5D00"/>
                </a:solidFill>
                <a:latin typeface="Arial"/>
              </a:rPr>
              <a:t>des</a:t>
            </a:r>
            <a:r>
              <a:rPr lang="ca-ES" sz="8000" b="1" strike="noStrike" dirty="0" smtClean="0">
                <a:solidFill>
                  <a:srgbClr val="164193"/>
                </a:solidFill>
                <a:latin typeface="Arial"/>
              </a:rPr>
              <a:t>informació</a:t>
            </a:r>
            <a:endParaRPr lang="ca-ES" sz="8000" b="1" strike="noStrike" dirty="0">
              <a:solidFill>
                <a:srgbClr val="164193"/>
              </a:solidFill>
              <a:latin typeface="Arial"/>
            </a:endParaRPr>
          </a:p>
        </p:txBody>
      </p:sp>
      <p:sp>
        <p:nvSpPr>
          <p:cNvPr id="283" name="CustomShape 2"/>
          <p:cNvSpPr/>
          <p:nvPr/>
        </p:nvSpPr>
        <p:spPr>
          <a:xfrm>
            <a:off x="2955240" y="3429000"/>
            <a:ext cx="5960160" cy="51696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ca-ES" sz="2800" b="0" strike="noStrike" dirty="0">
                <a:solidFill>
                  <a:srgbClr val="164193"/>
                </a:solidFill>
                <a:latin typeface="Arial"/>
              </a:rPr>
              <a:t>DETECTAR I </a:t>
            </a:r>
            <a:r>
              <a:rPr lang="ca-ES" sz="2800" b="0" strike="noStrike" dirty="0" smtClean="0">
                <a:solidFill>
                  <a:srgbClr val="164193"/>
                </a:solidFill>
                <a:latin typeface="Arial"/>
              </a:rPr>
              <a:t>COMBATRE LA</a:t>
            </a:r>
            <a:endParaRPr lang="ca-ES" sz="2800" b="0" strike="noStrike" dirty="0">
              <a:solidFill>
                <a:srgbClr val="164193"/>
              </a:solidFill>
              <a:latin typeface="Arial"/>
            </a:endParaRPr>
          </a:p>
        </p:txBody>
      </p:sp>
      <p:pic>
        <p:nvPicPr>
          <p:cNvPr id="284" name="Immagine 6"/>
          <p:cNvPicPr/>
          <p:nvPr/>
        </p:nvPicPr>
        <p:blipFill>
          <a:blip r:embed="rId4"/>
          <a:stretch/>
        </p:blipFill>
        <p:spPr>
          <a:xfrm>
            <a:off x="7790040" y="2143440"/>
            <a:ext cx="379800" cy="1397160"/>
          </a:xfrm>
          <a:prstGeom prst="rect">
            <a:avLst/>
          </a:prstGeom>
          <a:ln w="0">
            <a:noFill/>
          </a:ln>
          <a:effectLst>
            <a:reflection blurRad="6350" stA="11000" endPos="55000" dir="5400000" sy="-100000" algn="bl" rotWithShape="0"/>
          </a:effectLst>
        </p:spPr>
      </p:pic>
      <p:pic>
        <p:nvPicPr>
          <p:cNvPr id="285" name="Immagine 8"/>
          <p:cNvPicPr/>
          <p:nvPr/>
        </p:nvPicPr>
        <p:blipFill>
          <a:blip r:embed="rId5"/>
          <a:stretch/>
        </p:blipFill>
        <p:spPr>
          <a:xfrm flipH="1">
            <a:off x="1140480" y="1148040"/>
            <a:ext cx="1733400" cy="4772160"/>
          </a:xfrm>
          <a:prstGeom prst="rect">
            <a:avLst/>
          </a:prstGeom>
          <a:ln w="0">
            <a:noFill/>
          </a:ln>
          <a:effectLst>
            <a:reflection blurRad="6350" stA="7000" endPos="55000" dir="5400000" sy="-100000" algn="bl" rotWithShape="0"/>
          </a:effectLst>
        </p:spPr>
      </p:pic>
      <p:pic>
        <p:nvPicPr>
          <p:cNvPr id="286" name="Immagine 13"/>
          <p:cNvPicPr/>
          <p:nvPr/>
        </p:nvPicPr>
        <p:blipFill>
          <a:blip r:embed="rId6"/>
          <a:stretch/>
        </p:blipFill>
        <p:spPr>
          <a:xfrm>
            <a:off x="5556600" y="1492920"/>
            <a:ext cx="1078560" cy="7225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ca-ES" sz="1800" b="0" strike="noStrike" dirty="0">
                <a:solidFill>
                  <a:srgbClr val="FFFFFF"/>
                </a:solidFill>
                <a:latin typeface="Arial"/>
              </a:rPr>
              <a:t>QUÈ ÉS LA DESINFORMACIÓ - </a:t>
            </a:r>
            <a:r>
              <a:rPr lang="ca-ES" sz="1800" b="1" strike="noStrike" spc="-30" dirty="0">
                <a:solidFill>
                  <a:srgbClr val="FFFFFF"/>
                </a:solidFill>
                <a:latin typeface="Arial"/>
              </a:rPr>
              <a:t>LA MATEIXA PERSONA </a:t>
            </a:r>
            <a:r>
              <a:rPr lang="ca-ES" b="1" spc="-30" dirty="0" smtClean="0">
                <a:solidFill>
                  <a:srgbClr val="FFFFFF"/>
                </a:solidFill>
                <a:latin typeface="Arial"/>
              </a:rPr>
              <a:t>FA DE </a:t>
            </a:r>
            <a:r>
              <a:rPr lang="ca-ES" sz="1800" b="1" strike="noStrike" spc="-30" dirty="0" smtClean="0">
                <a:solidFill>
                  <a:srgbClr val="FFFFFF"/>
                </a:solidFill>
                <a:latin typeface="Arial"/>
              </a:rPr>
              <a:t>DIFERENTS </a:t>
            </a:r>
            <a:r>
              <a:rPr lang="ca-ES" sz="1800" b="1" strike="noStrike" spc="-30" dirty="0">
                <a:solidFill>
                  <a:srgbClr val="FFFFFF"/>
                </a:solidFill>
                <a:latin typeface="Arial"/>
              </a:rPr>
              <a:t>CIUTADANS ANTIUCRAÏNESOS</a:t>
            </a:r>
          </a:p>
        </p:txBody>
      </p:sp>
      <p:pic>
        <p:nvPicPr>
          <p:cNvPr id="381" name="Picture 9"/>
          <p:cNvPicPr/>
          <p:nvPr/>
        </p:nvPicPr>
        <p:blipFill>
          <a:blip r:embed="rId3"/>
          <a:stretch/>
        </p:blipFill>
        <p:spPr>
          <a:xfrm>
            <a:off x="738360" y="2657160"/>
            <a:ext cx="2359800" cy="1572480"/>
          </a:xfrm>
          <a:prstGeom prst="rect">
            <a:avLst/>
          </a:prstGeom>
          <a:ln w="0">
            <a:noFill/>
          </a:ln>
        </p:spPr>
      </p:pic>
      <p:pic>
        <p:nvPicPr>
          <p:cNvPr id="382" name="Triangle-action1"/>
          <p:cNvPicPr/>
          <p:nvPr/>
        </p:nvPicPr>
        <p:blipFill>
          <a:blip r:embed="rId4"/>
          <a:stretch/>
        </p:blipFill>
        <p:spPr>
          <a:xfrm>
            <a:off x="1649160" y="3244320"/>
            <a:ext cx="517680" cy="369000"/>
          </a:xfrm>
          <a:prstGeom prst="rect">
            <a:avLst/>
          </a:prstGeom>
          <a:ln w="0">
            <a:noFill/>
          </a:ln>
        </p:spPr>
      </p:pic>
      <p:pic>
        <p:nvPicPr>
          <p:cNvPr id="383" name="Paveikslėlis 17"/>
          <p:cNvPicPr/>
          <p:nvPr/>
        </p:nvPicPr>
        <p:blipFill>
          <a:blip r:embed="rId5"/>
          <a:stretch/>
        </p:blipFill>
        <p:spPr>
          <a:xfrm>
            <a:off x="3547800" y="2682000"/>
            <a:ext cx="2347200" cy="1547640"/>
          </a:xfrm>
          <a:prstGeom prst="rect">
            <a:avLst/>
          </a:prstGeom>
          <a:ln w="0">
            <a:noFill/>
          </a:ln>
        </p:spPr>
      </p:pic>
      <p:pic>
        <p:nvPicPr>
          <p:cNvPr id="384" name="Paveikslėlis 11"/>
          <p:cNvPicPr/>
          <p:nvPr/>
        </p:nvPicPr>
        <p:blipFill>
          <a:blip r:embed="rId6"/>
          <a:stretch/>
        </p:blipFill>
        <p:spPr>
          <a:xfrm>
            <a:off x="9134280" y="2682720"/>
            <a:ext cx="2344320" cy="1546920"/>
          </a:xfrm>
          <a:prstGeom prst="rect">
            <a:avLst/>
          </a:prstGeom>
          <a:ln w="0">
            <a:noFill/>
          </a:ln>
        </p:spPr>
      </p:pic>
      <p:pic>
        <p:nvPicPr>
          <p:cNvPr id="385" name="Paveikslėlis 16"/>
          <p:cNvPicPr/>
          <p:nvPr/>
        </p:nvPicPr>
        <p:blipFill>
          <a:blip r:embed="rId7"/>
          <a:stretch/>
        </p:blipFill>
        <p:spPr>
          <a:xfrm>
            <a:off x="6344280" y="2682720"/>
            <a:ext cx="2340360" cy="1546920"/>
          </a:xfrm>
          <a:prstGeom prst="rect">
            <a:avLst/>
          </a:prstGeom>
          <a:ln w="0">
            <a:noFill/>
          </a:ln>
        </p:spPr>
      </p:pic>
      <p:sp>
        <p:nvSpPr>
          <p:cNvPr id="386" name="CustomShape 2"/>
          <p:cNvSpPr/>
          <p:nvPr/>
        </p:nvSpPr>
        <p:spPr>
          <a:xfrm>
            <a:off x="725400" y="1670040"/>
            <a:ext cx="2379960" cy="64620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ct val="100000"/>
              </a:lnSpc>
            </a:pPr>
            <a:r>
              <a:rPr lang="ca-ES" sz="1400" b="1" strike="noStrike">
                <a:solidFill>
                  <a:srgbClr val="FFFFFF"/>
                </a:solidFill>
                <a:latin typeface="Arial"/>
              </a:rPr>
              <a:t>Soc la Maria, una mare que viu a Crimea.</a:t>
            </a:r>
          </a:p>
        </p:txBody>
      </p:sp>
      <p:sp>
        <p:nvSpPr>
          <p:cNvPr id="387" name="CustomShape 3"/>
          <p:cNvSpPr/>
          <p:nvPr/>
        </p:nvSpPr>
        <p:spPr>
          <a:xfrm>
            <a:off x="3541320" y="1670040"/>
            <a:ext cx="2352600" cy="64620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ts val="1380"/>
              </a:lnSpc>
            </a:pPr>
            <a:r>
              <a:rPr lang="ca-ES" sz="1400" b="1" strike="noStrike" dirty="0">
                <a:solidFill>
                  <a:srgbClr val="FFFFFF"/>
                </a:solidFill>
                <a:latin typeface="Arial"/>
              </a:rPr>
              <a:t>Ara soc vicepresidenta d’una fundació cultural a </a:t>
            </a:r>
            <a:r>
              <a:rPr lang="ca-ES" sz="1400" b="1" strike="noStrike" dirty="0" err="1">
                <a:solidFill>
                  <a:srgbClr val="FFFFFF"/>
                </a:solidFill>
                <a:latin typeface="Arial"/>
              </a:rPr>
              <a:t>Lugansk</a:t>
            </a:r>
            <a:r>
              <a:rPr lang="ca-ES" sz="1400" b="1" strike="noStrike" dirty="0">
                <a:solidFill>
                  <a:srgbClr val="FFFFFF"/>
                </a:solidFill>
                <a:latin typeface="Arial"/>
              </a:rPr>
              <a:t>. </a:t>
            </a:r>
          </a:p>
        </p:txBody>
      </p:sp>
      <p:sp>
        <p:nvSpPr>
          <p:cNvPr id="388" name="CustomShape 4"/>
          <p:cNvSpPr/>
          <p:nvPr/>
        </p:nvSpPr>
        <p:spPr>
          <a:xfrm>
            <a:off x="6334560" y="1670040"/>
            <a:ext cx="2355480" cy="64620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ts val="1380"/>
              </a:lnSpc>
            </a:pPr>
            <a:r>
              <a:rPr lang="ca-ES" sz="1400" b="1" strike="noStrike">
                <a:solidFill>
                  <a:srgbClr val="FFFFFF"/>
                </a:solidFill>
                <a:latin typeface="Arial"/>
              </a:rPr>
              <a:t>Ara soc una russoparlant que resideix a Riga (Letònia).</a:t>
            </a:r>
          </a:p>
        </p:txBody>
      </p:sp>
      <p:sp>
        <p:nvSpPr>
          <p:cNvPr id="389" name="CustomShape 5"/>
          <p:cNvSpPr/>
          <p:nvPr/>
        </p:nvSpPr>
        <p:spPr>
          <a:xfrm>
            <a:off x="9131760" y="1670040"/>
            <a:ext cx="2354400" cy="64620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ts val="1380"/>
              </a:lnSpc>
            </a:pPr>
            <a:r>
              <a:rPr lang="ca-ES" sz="1400" b="1" strike="noStrike" dirty="0">
                <a:solidFill>
                  <a:srgbClr val="FFFFFF"/>
                </a:solidFill>
                <a:latin typeface="Arial"/>
              </a:rPr>
              <a:t>Ara visc a Khàrkiv (Ucraïna). </a:t>
            </a:r>
          </a:p>
        </p:txBody>
      </p:sp>
      <p:sp>
        <p:nvSpPr>
          <p:cNvPr id="390" name="CustomShape 6"/>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ca-ES" sz="3200" b="1" strike="noStrike">
                <a:solidFill>
                  <a:srgbClr val="FFFFFF"/>
                </a:solidFill>
                <a:latin typeface="Arial"/>
              </a:rPr>
              <a:t>1</a:t>
            </a:r>
          </a:p>
        </p:txBody>
      </p:sp>
      <p:sp>
        <p:nvSpPr>
          <p:cNvPr id="391" name="CustomShape 7"/>
          <p:cNvSpPr/>
          <p:nvPr/>
        </p:nvSpPr>
        <p:spPr>
          <a:xfrm>
            <a:off x="1618680" y="4836600"/>
            <a:ext cx="8973120" cy="5126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gn="ctr">
              <a:lnSpc>
                <a:spcPts val="1899"/>
              </a:lnSpc>
            </a:pPr>
            <a:r>
              <a:rPr lang="ca-ES" sz="2000" b="1" strike="noStrike" dirty="0">
                <a:solidFill>
                  <a:srgbClr val="FFFFFF"/>
                </a:solidFill>
                <a:latin typeface="Arial"/>
              </a:rPr>
              <a:t>PERSONA REAL UTILITZADA COM A ACTRIU EN UNA HISTÒRIA FALSA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ca-ES" sz="1800" b="0" strike="noStrike">
                <a:solidFill>
                  <a:srgbClr val="FFFFFF"/>
                </a:solidFill>
                <a:latin typeface="Arial"/>
              </a:rPr>
              <a:t>COM FUNCIONA LA DESINFORMACIÓ - </a:t>
            </a:r>
            <a:r>
              <a:rPr lang="ca-ES" sz="1800" b="1" strike="noStrike">
                <a:solidFill>
                  <a:srgbClr val="FFFFFF"/>
                </a:solidFill>
                <a:latin typeface="Arial"/>
              </a:rPr>
              <a:t>PROCÉS DE DESINFORMACIÓ I</a:t>
            </a:r>
          </a:p>
        </p:txBody>
      </p:sp>
      <p:pic>
        <p:nvPicPr>
          <p:cNvPr id="393" name="Immagine 21"/>
          <p:cNvPicPr/>
          <p:nvPr/>
        </p:nvPicPr>
        <p:blipFill>
          <a:blip r:embed="rId3"/>
          <a:srcRect t="-389" b="48423"/>
          <a:stretch/>
        </p:blipFill>
        <p:spPr>
          <a:xfrm>
            <a:off x="4656240" y="955080"/>
            <a:ext cx="3423600" cy="3563640"/>
          </a:xfrm>
          <a:prstGeom prst="rect">
            <a:avLst/>
          </a:prstGeom>
          <a:ln w="0">
            <a:noFill/>
          </a:ln>
        </p:spPr>
      </p:pic>
      <p:sp>
        <p:nvSpPr>
          <p:cNvPr id="394" name="TextShape 2"/>
          <p:cNvSpPr txBox="1"/>
          <p:nvPr/>
        </p:nvSpPr>
        <p:spPr>
          <a:xfrm>
            <a:off x="4367880" y="4252680"/>
            <a:ext cx="3456000" cy="1309920"/>
          </a:xfrm>
          <a:prstGeom prst="rect">
            <a:avLst/>
          </a:prstGeom>
          <a:solidFill>
            <a:srgbClr val="FE5D00"/>
          </a:solidFill>
          <a:ln w="0">
            <a:noFill/>
          </a:ln>
        </p:spPr>
        <p:txBody>
          <a:bodyPr tIns="0" bIns="0" anchor="ctr">
            <a:noAutofit/>
          </a:bodyPr>
          <a:lstStyle/>
          <a:p>
            <a:pPr algn="ctr">
              <a:lnSpc>
                <a:spcPct val="90000"/>
              </a:lnSpc>
              <a:spcBef>
                <a:spcPts val="1001"/>
              </a:spcBef>
              <a:tabLst>
                <a:tab pos="0" algn="l"/>
              </a:tabLst>
            </a:pPr>
            <a:r>
              <a:rPr lang="ca-ES" sz="4800" b="1" strike="noStrike" dirty="0">
                <a:solidFill>
                  <a:srgbClr val="FFFFFF"/>
                </a:solidFill>
                <a:latin typeface="Arial"/>
              </a:rPr>
              <a:t>DONAR-HI SUPORT</a:t>
            </a:r>
          </a:p>
        </p:txBody>
      </p:sp>
      <p:pic>
        <p:nvPicPr>
          <p:cNvPr id="395" name="Immagine 17"/>
          <p:cNvPicPr/>
          <p:nvPr/>
        </p:nvPicPr>
        <p:blipFill>
          <a:blip r:embed="rId4"/>
          <a:srcRect t="-3" b="50924"/>
          <a:stretch/>
        </p:blipFill>
        <p:spPr>
          <a:xfrm>
            <a:off x="1389240" y="1015920"/>
            <a:ext cx="1738080" cy="3277800"/>
          </a:xfrm>
          <a:prstGeom prst="rect">
            <a:avLst/>
          </a:prstGeom>
          <a:ln w="0">
            <a:noFill/>
          </a:ln>
        </p:spPr>
      </p:pic>
      <p:sp>
        <p:nvSpPr>
          <p:cNvPr id="396" name="CustomShape 3"/>
          <p:cNvSpPr/>
          <p:nvPr/>
        </p:nvSpPr>
        <p:spPr>
          <a:xfrm>
            <a:off x="461520" y="4293720"/>
            <a:ext cx="3528000" cy="1332000"/>
          </a:xfrm>
          <a:prstGeom prst="roundRect">
            <a:avLst>
              <a:gd name="adj" fmla="val 50000"/>
            </a:avLst>
          </a:prstGeom>
          <a:solidFill>
            <a:schemeClr val="tx2"/>
          </a:solidFill>
          <a:ln w="0">
            <a:noFill/>
          </a:ln>
        </p:spPr>
        <p:style>
          <a:lnRef idx="0">
            <a:scrgbClr r="0" g="0" b="0"/>
          </a:lnRef>
          <a:fillRef idx="0">
            <a:scrgbClr r="0" g="0" b="0"/>
          </a:fillRef>
          <a:effectRef idx="0">
            <a:scrgbClr r="0" g="0" b="0"/>
          </a:effectRef>
          <a:fontRef idx="minor"/>
        </p:style>
        <p:txBody>
          <a:bodyPr wrap="square" tIns="0" bIns="0" anchor="ctr">
            <a:spAutoFit/>
          </a:bodyPr>
          <a:lstStyle/>
          <a:p>
            <a:pPr algn="ctr">
              <a:lnSpc>
                <a:spcPts val="4400"/>
              </a:lnSpc>
              <a:tabLst>
                <a:tab pos="0" algn="l"/>
              </a:tabLst>
            </a:pPr>
            <a:r>
              <a:rPr lang="ca-ES" sz="4800" b="1" strike="noStrike" dirty="0" smtClean="0">
                <a:solidFill>
                  <a:srgbClr val="FFFFFF"/>
                </a:solidFill>
                <a:latin typeface="Arial"/>
              </a:rPr>
              <a:t>CREURE-S’HO</a:t>
            </a:r>
          </a:p>
        </p:txBody>
      </p:sp>
      <p:pic>
        <p:nvPicPr>
          <p:cNvPr id="397" name="Immagine 13"/>
          <p:cNvPicPr/>
          <p:nvPr/>
        </p:nvPicPr>
        <p:blipFill>
          <a:blip r:embed="rId5"/>
          <a:srcRect l="-87" r="87" b="22471"/>
          <a:stretch/>
        </p:blipFill>
        <p:spPr>
          <a:xfrm>
            <a:off x="9147600" y="1464120"/>
            <a:ext cx="1776960" cy="2843640"/>
          </a:xfrm>
          <a:prstGeom prst="rect">
            <a:avLst/>
          </a:prstGeom>
          <a:ln w="0">
            <a:noFill/>
          </a:ln>
        </p:spPr>
      </p:pic>
      <p:sp>
        <p:nvSpPr>
          <p:cNvPr id="398" name="CustomShape 4"/>
          <p:cNvSpPr/>
          <p:nvPr/>
        </p:nvSpPr>
        <p:spPr>
          <a:xfrm>
            <a:off x="8390880" y="4252544"/>
            <a:ext cx="3313440" cy="934831"/>
          </a:xfrm>
          <a:prstGeom prst="roundRect">
            <a:avLst>
              <a:gd name="adj" fmla="val 50000"/>
            </a:avLst>
          </a:prstGeom>
          <a:solidFill>
            <a:schemeClr val="accent3"/>
          </a:solidFill>
          <a:ln w="0">
            <a:noFill/>
          </a:ln>
        </p:spPr>
        <p:style>
          <a:lnRef idx="0">
            <a:scrgbClr r="0" g="0" b="0"/>
          </a:lnRef>
          <a:fillRef idx="0">
            <a:scrgbClr r="0" g="0" b="0"/>
          </a:fillRef>
          <a:effectRef idx="0">
            <a:scrgbClr r="0" g="0" b="0"/>
          </a:effectRef>
          <a:fontRef idx="minor"/>
        </p:style>
        <p:txBody>
          <a:bodyPr wrap="square" tIns="0" bIns="0" anchor="ctr">
            <a:spAutoFit/>
          </a:bodyPr>
          <a:lstStyle/>
          <a:p>
            <a:pPr algn="ctr">
              <a:lnSpc>
                <a:spcPct val="90000"/>
              </a:lnSpc>
              <a:spcBef>
                <a:spcPts val="1001"/>
              </a:spcBef>
              <a:tabLst>
                <a:tab pos="0" algn="l"/>
              </a:tabLst>
            </a:pPr>
            <a:r>
              <a:rPr lang="ca-ES" sz="4800" b="1" strike="noStrike">
                <a:solidFill>
                  <a:srgbClr val="FFFFFF"/>
                </a:solidFill>
                <a:latin typeface="Arial"/>
              </a:rPr>
              <a:t>ACTUAR</a:t>
            </a:r>
          </a:p>
        </p:txBody>
      </p:sp>
      <p:sp>
        <p:nvSpPr>
          <p:cNvPr id="399" name="CustomShape 5"/>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ca-ES" sz="3200" b="1" strike="noStrike">
                <a:solidFill>
                  <a:srgbClr val="FFFFFF"/>
                </a:solidFill>
                <a:latin typeface="Arial"/>
              </a:rPr>
              <a:t>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ca-ES" sz="1800" b="0" strike="noStrike">
                <a:solidFill>
                  <a:srgbClr val="FFFFFF"/>
                </a:solidFill>
                <a:latin typeface="Arial"/>
              </a:rPr>
              <a:t>COM FUNCIONA LA DESINFORMACIÓ - </a:t>
            </a:r>
            <a:r>
              <a:rPr lang="ca-ES" sz="1800" b="1" strike="noStrike">
                <a:solidFill>
                  <a:srgbClr val="FFFFFF"/>
                </a:solidFill>
                <a:latin typeface="Arial"/>
              </a:rPr>
              <a:t>PROCÉS DE DESINFORMACIÓ II: VALORS EUROPEUS</a:t>
            </a:r>
          </a:p>
        </p:txBody>
      </p:sp>
      <p:grpSp>
        <p:nvGrpSpPr>
          <p:cNvPr id="401" name="Group 2"/>
          <p:cNvGrpSpPr/>
          <p:nvPr/>
        </p:nvGrpSpPr>
        <p:grpSpPr>
          <a:xfrm>
            <a:off x="2399760" y="3975120"/>
            <a:ext cx="968760" cy="968760"/>
            <a:chOff x="2399760" y="3975120"/>
            <a:chExt cx="968760" cy="968760"/>
          </a:xfrm>
        </p:grpSpPr>
        <p:sp>
          <p:nvSpPr>
            <p:cNvPr id="402" name="CustomShape 3"/>
            <p:cNvSpPr/>
            <p:nvPr/>
          </p:nvSpPr>
          <p:spPr>
            <a:xfrm>
              <a:off x="2399760" y="3975120"/>
              <a:ext cx="968760" cy="96876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03" name="Immagine 5"/>
            <p:cNvPicPr/>
            <p:nvPr/>
          </p:nvPicPr>
          <p:blipFill>
            <a:blip r:embed="rId3"/>
            <a:stretch/>
          </p:blipFill>
          <p:spPr>
            <a:xfrm>
              <a:off x="2523240" y="4162680"/>
              <a:ext cx="759600" cy="574920"/>
            </a:xfrm>
            <a:prstGeom prst="rect">
              <a:avLst/>
            </a:prstGeom>
            <a:ln w="0">
              <a:noFill/>
            </a:ln>
          </p:spPr>
        </p:pic>
      </p:grpSp>
      <p:grpSp>
        <p:nvGrpSpPr>
          <p:cNvPr id="404" name="Group 4"/>
          <p:cNvGrpSpPr/>
          <p:nvPr/>
        </p:nvGrpSpPr>
        <p:grpSpPr>
          <a:xfrm>
            <a:off x="5535000" y="1231920"/>
            <a:ext cx="1121760" cy="1121760"/>
            <a:chOff x="5535000" y="1231920"/>
            <a:chExt cx="1121760" cy="1121760"/>
          </a:xfrm>
        </p:grpSpPr>
        <p:sp>
          <p:nvSpPr>
            <p:cNvPr id="405" name="CustomShape 5"/>
            <p:cNvSpPr/>
            <p:nvPr/>
          </p:nvSpPr>
          <p:spPr>
            <a:xfrm>
              <a:off x="5535000" y="1231920"/>
              <a:ext cx="1121760" cy="112176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06" name="Immagine 8"/>
            <p:cNvPicPr/>
            <p:nvPr/>
          </p:nvPicPr>
          <p:blipFill>
            <a:blip r:embed="rId4"/>
            <a:stretch/>
          </p:blipFill>
          <p:spPr>
            <a:xfrm rot="842400">
              <a:off x="5727240" y="1351800"/>
              <a:ext cx="636840" cy="849960"/>
            </a:xfrm>
            <a:prstGeom prst="rect">
              <a:avLst/>
            </a:prstGeom>
            <a:ln w="0">
              <a:noFill/>
            </a:ln>
          </p:spPr>
        </p:pic>
      </p:grpSp>
      <p:grpSp>
        <p:nvGrpSpPr>
          <p:cNvPr id="407" name="Group 6"/>
          <p:cNvGrpSpPr/>
          <p:nvPr/>
        </p:nvGrpSpPr>
        <p:grpSpPr>
          <a:xfrm>
            <a:off x="6383880" y="4797000"/>
            <a:ext cx="1677600" cy="1677600"/>
            <a:chOff x="6383880" y="4797000"/>
            <a:chExt cx="1677600" cy="1677600"/>
          </a:xfrm>
        </p:grpSpPr>
        <p:sp>
          <p:nvSpPr>
            <p:cNvPr id="408" name="CustomShape 7"/>
            <p:cNvSpPr/>
            <p:nvPr/>
          </p:nvSpPr>
          <p:spPr>
            <a:xfrm>
              <a:off x="6383880" y="4797000"/>
              <a:ext cx="1677600" cy="167760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09" name="Immagine 11"/>
            <p:cNvPicPr/>
            <p:nvPr/>
          </p:nvPicPr>
          <p:blipFill>
            <a:blip r:embed="rId5"/>
            <a:stretch/>
          </p:blipFill>
          <p:spPr>
            <a:xfrm>
              <a:off x="6773760" y="5131080"/>
              <a:ext cx="839160" cy="1005480"/>
            </a:xfrm>
            <a:prstGeom prst="rect">
              <a:avLst/>
            </a:prstGeom>
            <a:ln w="0">
              <a:noFill/>
            </a:ln>
          </p:spPr>
        </p:pic>
      </p:grpSp>
      <p:grpSp>
        <p:nvGrpSpPr>
          <p:cNvPr id="410" name="Group 8"/>
          <p:cNvGrpSpPr/>
          <p:nvPr/>
        </p:nvGrpSpPr>
        <p:grpSpPr>
          <a:xfrm>
            <a:off x="3179520" y="1566720"/>
            <a:ext cx="1245600" cy="1245600"/>
            <a:chOff x="3179520" y="1566720"/>
            <a:chExt cx="1245600" cy="1245600"/>
          </a:xfrm>
        </p:grpSpPr>
        <p:sp>
          <p:nvSpPr>
            <p:cNvPr id="411" name="CustomShape 9"/>
            <p:cNvSpPr/>
            <p:nvPr/>
          </p:nvSpPr>
          <p:spPr>
            <a:xfrm>
              <a:off x="3179520" y="1566720"/>
              <a:ext cx="1245600" cy="1245600"/>
            </a:xfrm>
            <a:prstGeom prst="ellipse">
              <a:avLst/>
            </a:prstGeom>
            <a:solidFill>
              <a:schemeClr val="bg1"/>
            </a:solidFill>
            <a:ln w="38100">
              <a:solidFill>
                <a:srgbClr val="3BB3BE"/>
              </a:solidFill>
            </a:ln>
          </p:spPr>
          <p:style>
            <a:lnRef idx="2">
              <a:schemeClr val="accent1">
                <a:shade val="50000"/>
              </a:schemeClr>
            </a:lnRef>
            <a:fillRef idx="1">
              <a:schemeClr val="accent1"/>
            </a:fillRef>
            <a:effectRef idx="0">
              <a:schemeClr val="accent1"/>
            </a:effectRef>
            <a:fontRef idx="minor"/>
          </p:style>
        </p:sp>
        <p:pic>
          <p:nvPicPr>
            <p:cNvPr id="412" name="Immagine 14"/>
            <p:cNvPicPr/>
            <p:nvPr/>
          </p:nvPicPr>
          <p:blipFill>
            <a:blip r:embed="rId6"/>
            <a:stretch/>
          </p:blipFill>
          <p:spPr>
            <a:xfrm>
              <a:off x="3342960" y="1799280"/>
              <a:ext cx="833040" cy="744120"/>
            </a:xfrm>
            <a:prstGeom prst="rect">
              <a:avLst/>
            </a:prstGeom>
            <a:ln w="0">
              <a:noFill/>
            </a:ln>
          </p:spPr>
        </p:pic>
      </p:grpSp>
      <p:grpSp>
        <p:nvGrpSpPr>
          <p:cNvPr id="413" name="Group 10"/>
          <p:cNvGrpSpPr/>
          <p:nvPr/>
        </p:nvGrpSpPr>
        <p:grpSpPr>
          <a:xfrm>
            <a:off x="4117320" y="5083920"/>
            <a:ext cx="1187280" cy="1187280"/>
            <a:chOff x="4117320" y="5083920"/>
            <a:chExt cx="1187280" cy="1187280"/>
          </a:xfrm>
        </p:grpSpPr>
        <p:sp>
          <p:nvSpPr>
            <p:cNvPr id="414" name="CustomShape 11"/>
            <p:cNvSpPr/>
            <p:nvPr/>
          </p:nvSpPr>
          <p:spPr>
            <a:xfrm>
              <a:off x="4117320" y="5083920"/>
              <a:ext cx="1187280" cy="118728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15" name="Immagine 17"/>
            <p:cNvPicPr/>
            <p:nvPr/>
          </p:nvPicPr>
          <p:blipFill>
            <a:blip r:embed="rId7"/>
            <a:stretch/>
          </p:blipFill>
          <p:spPr>
            <a:xfrm>
              <a:off x="4404960" y="5298840"/>
              <a:ext cx="666720" cy="718560"/>
            </a:xfrm>
            <a:prstGeom prst="rect">
              <a:avLst/>
            </a:prstGeom>
            <a:ln w="0">
              <a:noFill/>
            </a:ln>
          </p:spPr>
        </p:pic>
      </p:grpSp>
      <p:grpSp>
        <p:nvGrpSpPr>
          <p:cNvPr id="416" name="Group 12"/>
          <p:cNvGrpSpPr/>
          <p:nvPr/>
        </p:nvGrpSpPr>
        <p:grpSpPr>
          <a:xfrm>
            <a:off x="7813440" y="1749240"/>
            <a:ext cx="1056960" cy="1056960"/>
            <a:chOff x="7813440" y="1749240"/>
            <a:chExt cx="1056960" cy="1056960"/>
          </a:xfrm>
        </p:grpSpPr>
        <p:sp>
          <p:nvSpPr>
            <p:cNvPr id="417" name="CustomShape 13"/>
            <p:cNvSpPr/>
            <p:nvPr/>
          </p:nvSpPr>
          <p:spPr>
            <a:xfrm>
              <a:off x="7813440" y="1749240"/>
              <a:ext cx="1056960" cy="1056960"/>
            </a:xfrm>
            <a:prstGeom prst="ellipse">
              <a:avLst/>
            </a:prstGeom>
            <a:solidFill>
              <a:schemeClr val="bg1"/>
            </a:solidFill>
            <a:ln w="38100">
              <a:solidFill>
                <a:srgbClr val="164193"/>
              </a:solidFill>
            </a:ln>
          </p:spPr>
          <p:style>
            <a:lnRef idx="2">
              <a:schemeClr val="accent1">
                <a:shade val="50000"/>
              </a:schemeClr>
            </a:lnRef>
            <a:fillRef idx="1">
              <a:schemeClr val="accent1"/>
            </a:fillRef>
            <a:effectRef idx="0">
              <a:schemeClr val="accent1"/>
            </a:effectRef>
            <a:fontRef idx="minor"/>
          </p:style>
        </p:sp>
        <p:pic>
          <p:nvPicPr>
            <p:cNvPr id="418" name="Immagine 20"/>
            <p:cNvPicPr/>
            <p:nvPr/>
          </p:nvPicPr>
          <p:blipFill>
            <a:blip r:embed="rId8"/>
            <a:stretch/>
          </p:blipFill>
          <p:spPr>
            <a:xfrm>
              <a:off x="8040960" y="1954440"/>
              <a:ext cx="654480" cy="650160"/>
            </a:xfrm>
            <a:prstGeom prst="rect">
              <a:avLst/>
            </a:prstGeom>
            <a:ln w="0">
              <a:noFill/>
            </a:ln>
          </p:spPr>
        </p:pic>
      </p:grpSp>
      <p:grpSp>
        <p:nvGrpSpPr>
          <p:cNvPr id="419" name="Group 14"/>
          <p:cNvGrpSpPr/>
          <p:nvPr/>
        </p:nvGrpSpPr>
        <p:grpSpPr>
          <a:xfrm>
            <a:off x="8659800" y="3572640"/>
            <a:ext cx="1179000" cy="1179000"/>
            <a:chOff x="8659800" y="3572640"/>
            <a:chExt cx="1179000" cy="1179000"/>
          </a:xfrm>
        </p:grpSpPr>
        <p:sp>
          <p:nvSpPr>
            <p:cNvPr id="420" name="CustomShape 15"/>
            <p:cNvSpPr/>
            <p:nvPr/>
          </p:nvSpPr>
          <p:spPr>
            <a:xfrm>
              <a:off x="8659800" y="3572640"/>
              <a:ext cx="1179000" cy="117900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21" name="Immagine 23"/>
            <p:cNvPicPr/>
            <p:nvPr/>
          </p:nvPicPr>
          <p:blipFill>
            <a:blip r:embed="rId9"/>
            <a:stretch/>
          </p:blipFill>
          <p:spPr>
            <a:xfrm>
              <a:off x="8917560" y="3825360"/>
              <a:ext cx="744120" cy="730080"/>
            </a:xfrm>
            <a:prstGeom prst="rect">
              <a:avLst/>
            </a:prstGeom>
            <a:ln w="0">
              <a:noFill/>
            </a:ln>
          </p:spPr>
        </p:pic>
      </p:grpSp>
      <p:sp>
        <p:nvSpPr>
          <p:cNvPr id="422" name="Line 16"/>
          <p:cNvSpPr/>
          <p:nvPr/>
        </p:nvSpPr>
        <p:spPr>
          <a:xfrm flipH="1" flipV="1">
            <a:off x="4242960" y="2629800"/>
            <a:ext cx="3724920" cy="216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3" name="Line 17"/>
          <p:cNvSpPr/>
          <p:nvPr/>
        </p:nvSpPr>
        <p:spPr>
          <a:xfrm flipV="1">
            <a:off x="5131080" y="2354040"/>
            <a:ext cx="964800" cy="29034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4" name="Line 18"/>
          <p:cNvSpPr/>
          <p:nvPr/>
        </p:nvSpPr>
        <p:spPr>
          <a:xfrm flipV="1">
            <a:off x="5131080" y="2651400"/>
            <a:ext cx="2836800" cy="26060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5" name="Line 19"/>
          <p:cNvSpPr/>
          <p:nvPr/>
        </p:nvSpPr>
        <p:spPr>
          <a:xfrm flipH="1">
            <a:off x="3226680" y="2651400"/>
            <a:ext cx="4741200" cy="1465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6" name="Line 20"/>
          <p:cNvSpPr/>
          <p:nvPr/>
        </p:nvSpPr>
        <p:spPr>
          <a:xfrm flipH="1">
            <a:off x="3226680" y="2629800"/>
            <a:ext cx="1016280" cy="14871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7" name="Line 21"/>
          <p:cNvSpPr/>
          <p:nvPr/>
        </p:nvSpPr>
        <p:spPr>
          <a:xfrm>
            <a:off x="6095880" y="2354040"/>
            <a:ext cx="2563920" cy="180792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8" name="Line 22"/>
          <p:cNvSpPr/>
          <p:nvPr/>
        </p:nvSpPr>
        <p:spPr>
          <a:xfrm flipH="1">
            <a:off x="7815960" y="4161960"/>
            <a:ext cx="843840" cy="880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9" name="CustomShape 23"/>
          <p:cNvSpPr/>
          <p:nvPr/>
        </p:nvSpPr>
        <p:spPr>
          <a:xfrm>
            <a:off x="4577760" y="2922120"/>
            <a:ext cx="506520" cy="506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0" name="CustomShape 24"/>
          <p:cNvSpPr/>
          <p:nvPr/>
        </p:nvSpPr>
        <p:spPr>
          <a:xfrm>
            <a:off x="7216200" y="42357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1" name="CustomShape 25"/>
          <p:cNvSpPr/>
          <p:nvPr/>
        </p:nvSpPr>
        <p:spPr>
          <a:xfrm>
            <a:off x="8088120" y="3174480"/>
            <a:ext cx="488520" cy="488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2" name="CustomShape 26"/>
          <p:cNvSpPr/>
          <p:nvPr/>
        </p:nvSpPr>
        <p:spPr>
          <a:xfrm>
            <a:off x="6915600" y="2078280"/>
            <a:ext cx="426240" cy="426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3" name="CustomShape 27"/>
          <p:cNvSpPr/>
          <p:nvPr/>
        </p:nvSpPr>
        <p:spPr>
          <a:xfrm>
            <a:off x="2843280" y="2919600"/>
            <a:ext cx="509040" cy="5090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4" name="CustomShape 28"/>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ca-ES" sz="3200" b="1" strike="noStrike">
                <a:solidFill>
                  <a:srgbClr val="FFFFFF"/>
                </a:solidFill>
                <a:latin typeface="Arial"/>
              </a:rPr>
              <a:t>2</a:t>
            </a:r>
          </a:p>
        </p:txBody>
      </p:sp>
      <p:sp>
        <p:nvSpPr>
          <p:cNvPr id="435" name="Line 29"/>
          <p:cNvSpPr/>
          <p:nvPr/>
        </p:nvSpPr>
        <p:spPr>
          <a:xfrm flipV="1">
            <a:off x="5131080" y="4161960"/>
            <a:ext cx="3528720" cy="109548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36" name="Line 30"/>
          <p:cNvSpPr/>
          <p:nvPr/>
        </p:nvSpPr>
        <p:spPr>
          <a:xfrm>
            <a:off x="3226680" y="4116960"/>
            <a:ext cx="5433120" cy="450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37" name="Line 31"/>
          <p:cNvSpPr/>
          <p:nvPr/>
        </p:nvSpPr>
        <p:spPr>
          <a:xfrm flipH="1" flipV="1">
            <a:off x="4242960" y="2629800"/>
            <a:ext cx="888120" cy="26276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38" name="CustomShape 32"/>
          <p:cNvSpPr/>
          <p:nvPr/>
        </p:nvSpPr>
        <p:spPr>
          <a:xfrm>
            <a:off x="3935880" y="441576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grpSp>
        <p:nvGrpSpPr>
          <p:cNvPr id="439" name="Group 33"/>
          <p:cNvGrpSpPr/>
          <p:nvPr/>
        </p:nvGrpSpPr>
        <p:grpSpPr>
          <a:xfrm>
            <a:off x="5122800" y="2797560"/>
            <a:ext cx="1945800" cy="1937520"/>
            <a:chOff x="5122800" y="2797560"/>
            <a:chExt cx="1945800" cy="1937520"/>
          </a:xfrm>
        </p:grpSpPr>
        <p:sp>
          <p:nvSpPr>
            <p:cNvPr id="440" name="CustomShape 34"/>
            <p:cNvSpPr/>
            <p:nvPr/>
          </p:nvSpPr>
          <p:spPr>
            <a:xfrm>
              <a:off x="5127120" y="2797560"/>
              <a:ext cx="1937520" cy="1937520"/>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p:style>
        </p:sp>
        <p:sp>
          <p:nvSpPr>
            <p:cNvPr id="441" name="CustomShape 35"/>
            <p:cNvSpPr/>
            <p:nvPr/>
          </p:nvSpPr>
          <p:spPr>
            <a:xfrm>
              <a:off x="5140440" y="3955680"/>
              <a:ext cx="191088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ca-ES" sz="1700" b="1" strike="noStrike">
                  <a:solidFill>
                    <a:srgbClr val="FF5D00"/>
                  </a:solidFill>
                  <a:latin typeface="Arial"/>
                </a:rPr>
                <a:t>UNITAT EN LA DIVERSITAT</a:t>
              </a:r>
            </a:p>
            <a:p>
              <a:pPr algn="ctr">
                <a:lnSpc>
                  <a:spcPts val="1760"/>
                </a:lnSpc>
              </a:pPr>
              <a:endParaRPr lang="ca-ES" sz="1700" b="1" strike="noStrike">
                <a:solidFill>
                  <a:srgbClr val="FF5D00"/>
                </a:solidFill>
                <a:latin typeface="Arial"/>
              </a:endParaRPr>
            </a:p>
          </p:txBody>
        </p:sp>
        <p:pic>
          <p:nvPicPr>
            <p:cNvPr id="442" name="Graphic 58"/>
            <p:cNvPicPr/>
            <p:nvPr/>
          </p:nvPicPr>
          <p:blipFill>
            <a:blip r:embed="rId10"/>
            <a:stretch/>
          </p:blipFill>
          <p:spPr>
            <a:xfrm>
              <a:off x="5670720" y="3040560"/>
              <a:ext cx="850680" cy="545760"/>
            </a:xfrm>
            <a:prstGeom prst="rect">
              <a:avLst/>
            </a:prstGeom>
            <a:ln w="0">
              <a:noFill/>
            </a:ln>
          </p:spPr>
        </p:pic>
        <p:sp>
          <p:nvSpPr>
            <p:cNvPr id="443" name="CustomShape 36"/>
            <p:cNvSpPr/>
            <p:nvPr/>
          </p:nvSpPr>
          <p:spPr>
            <a:xfrm>
              <a:off x="5122800" y="3623760"/>
              <a:ext cx="194580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ca-ES" sz="1400" b="1" strike="noStrike">
                  <a:solidFill>
                    <a:srgbClr val="FFFFFF"/>
                  </a:solidFill>
                  <a:latin typeface="Arial"/>
                </a:rPr>
                <a:t>VALORS EUROPEUS</a:t>
              </a:r>
            </a:p>
          </p:txBody>
        </p:sp>
      </p:grpSp>
      <p:sp>
        <p:nvSpPr>
          <p:cNvPr id="444" name="CustomShape 37"/>
          <p:cNvSpPr/>
          <p:nvPr/>
        </p:nvSpPr>
        <p:spPr>
          <a:xfrm>
            <a:off x="5004720" y="211392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45" name="CustomShape 38"/>
          <p:cNvSpPr/>
          <p:nvPr/>
        </p:nvSpPr>
        <p:spPr>
          <a:xfrm>
            <a:off x="8328240" y="5108400"/>
            <a:ext cx="413640" cy="4136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46" name="CustomShape 39"/>
          <p:cNvSpPr/>
          <p:nvPr/>
        </p:nvSpPr>
        <p:spPr>
          <a:xfrm>
            <a:off x="5807880" y="55893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ca-ES" sz="1800" b="0" strike="noStrike">
                <a:solidFill>
                  <a:srgbClr val="FFFFFF"/>
                </a:solidFill>
                <a:latin typeface="Arial"/>
              </a:rPr>
              <a:t>COM FUNCIONA LA DESINFORMACIÓ - </a:t>
            </a:r>
            <a:r>
              <a:rPr lang="ca-ES" sz="1800" b="1" strike="noStrike">
                <a:solidFill>
                  <a:srgbClr val="FFFFFF"/>
                </a:solidFill>
                <a:latin typeface="Arial"/>
              </a:rPr>
              <a:t>PROCÉS DE DESINFORMACIÓ II: VALORS EUROPEUS</a:t>
            </a:r>
          </a:p>
        </p:txBody>
      </p:sp>
      <p:grpSp>
        <p:nvGrpSpPr>
          <p:cNvPr id="448" name="Group 2"/>
          <p:cNvGrpSpPr/>
          <p:nvPr/>
        </p:nvGrpSpPr>
        <p:grpSpPr>
          <a:xfrm>
            <a:off x="2399760" y="3975120"/>
            <a:ext cx="968760" cy="968760"/>
            <a:chOff x="2399760" y="3975120"/>
            <a:chExt cx="968760" cy="968760"/>
          </a:xfrm>
        </p:grpSpPr>
        <p:sp>
          <p:nvSpPr>
            <p:cNvPr id="449" name="CustomShape 3"/>
            <p:cNvSpPr/>
            <p:nvPr/>
          </p:nvSpPr>
          <p:spPr>
            <a:xfrm>
              <a:off x="2399760" y="3975120"/>
              <a:ext cx="968760" cy="96876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50" name="Immagine 5"/>
            <p:cNvPicPr/>
            <p:nvPr/>
          </p:nvPicPr>
          <p:blipFill>
            <a:blip r:embed="rId3"/>
            <a:stretch/>
          </p:blipFill>
          <p:spPr>
            <a:xfrm>
              <a:off x="2523240" y="4162680"/>
              <a:ext cx="759600" cy="574920"/>
            </a:xfrm>
            <a:prstGeom prst="rect">
              <a:avLst/>
            </a:prstGeom>
            <a:ln w="0">
              <a:noFill/>
            </a:ln>
          </p:spPr>
        </p:pic>
      </p:grpSp>
      <p:grpSp>
        <p:nvGrpSpPr>
          <p:cNvPr id="451" name="Group 4"/>
          <p:cNvGrpSpPr/>
          <p:nvPr/>
        </p:nvGrpSpPr>
        <p:grpSpPr>
          <a:xfrm>
            <a:off x="5535000" y="1231920"/>
            <a:ext cx="1121760" cy="1121760"/>
            <a:chOff x="5535000" y="1231920"/>
            <a:chExt cx="1121760" cy="1121760"/>
          </a:xfrm>
        </p:grpSpPr>
        <p:sp>
          <p:nvSpPr>
            <p:cNvPr id="452" name="CustomShape 5"/>
            <p:cNvSpPr/>
            <p:nvPr/>
          </p:nvSpPr>
          <p:spPr>
            <a:xfrm>
              <a:off x="5535000" y="1231920"/>
              <a:ext cx="1121760" cy="112176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53" name="Immagine 8"/>
            <p:cNvPicPr/>
            <p:nvPr/>
          </p:nvPicPr>
          <p:blipFill>
            <a:blip r:embed="rId4"/>
            <a:stretch/>
          </p:blipFill>
          <p:spPr>
            <a:xfrm rot="842400">
              <a:off x="5727240" y="1351800"/>
              <a:ext cx="636840" cy="849960"/>
            </a:xfrm>
            <a:prstGeom prst="rect">
              <a:avLst/>
            </a:prstGeom>
            <a:ln w="0">
              <a:noFill/>
            </a:ln>
          </p:spPr>
        </p:pic>
      </p:grpSp>
      <p:grpSp>
        <p:nvGrpSpPr>
          <p:cNvPr id="454" name="Group 6"/>
          <p:cNvGrpSpPr/>
          <p:nvPr/>
        </p:nvGrpSpPr>
        <p:grpSpPr>
          <a:xfrm>
            <a:off x="6383880" y="4797000"/>
            <a:ext cx="1677600" cy="1677600"/>
            <a:chOff x="6383880" y="4797000"/>
            <a:chExt cx="1677600" cy="1677600"/>
          </a:xfrm>
        </p:grpSpPr>
        <p:sp>
          <p:nvSpPr>
            <p:cNvPr id="455" name="CustomShape 7"/>
            <p:cNvSpPr/>
            <p:nvPr/>
          </p:nvSpPr>
          <p:spPr>
            <a:xfrm>
              <a:off x="6383880" y="4797000"/>
              <a:ext cx="1677600" cy="167760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56" name="Immagine 11"/>
            <p:cNvPicPr/>
            <p:nvPr/>
          </p:nvPicPr>
          <p:blipFill>
            <a:blip r:embed="rId5"/>
            <a:stretch/>
          </p:blipFill>
          <p:spPr>
            <a:xfrm>
              <a:off x="6773760" y="5131080"/>
              <a:ext cx="839160" cy="1005480"/>
            </a:xfrm>
            <a:prstGeom prst="rect">
              <a:avLst/>
            </a:prstGeom>
            <a:ln w="0">
              <a:noFill/>
            </a:ln>
          </p:spPr>
        </p:pic>
      </p:grpSp>
      <p:grpSp>
        <p:nvGrpSpPr>
          <p:cNvPr id="457" name="Group 8"/>
          <p:cNvGrpSpPr/>
          <p:nvPr/>
        </p:nvGrpSpPr>
        <p:grpSpPr>
          <a:xfrm>
            <a:off x="3179520" y="1566720"/>
            <a:ext cx="1245600" cy="1245600"/>
            <a:chOff x="3179520" y="1566720"/>
            <a:chExt cx="1245600" cy="1245600"/>
          </a:xfrm>
        </p:grpSpPr>
        <p:sp>
          <p:nvSpPr>
            <p:cNvPr id="458" name="CustomShape 9"/>
            <p:cNvSpPr/>
            <p:nvPr/>
          </p:nvSpPr>
          <p:spPr>
            <a:xfrm>
              <a:off x="3179520" y="1566720"/>
              <a:ext cx="1245600" cy="1245600"/>
            </a:xfrm>
            <a:prstGeom prst="ellipse">
              <a:avLst/>
            </a:prstGeom>
            <a:solidFill>
              <a:schemeClr val="bg1"/>
            </a:solidFill>
            <a:ln w="38100">
              <a:solidFill>
                <a:srgbClr val="3BB3BE"/>
              </a:solidFill>
            </a:ln>
          </p:spPr>
          <p:style>
            <a:lnRef idx="2">
              <a:schemeClr val="accent1">
                <a:shade val="50000"/>
              </a:schemeClr>
            </a:lnRef>
            <a:fillRef idx="1">
              <a:schemeClr val="accent1"/>
            </a:fillRef>
            <a:effectRef idx="0">
              <a:schemeClr val="accent1"/>
            </a:effectRef>
            <a:fontRef idx="minor"/>
          </p:style>
        </p:sp>
        <p:pic>
          <p:nvPicPr>
            <p:cNvPr id="459" name="Immagine 14"/>
            <p:cNvPicPr/>
            <p:nvPr/>
          </p:nvPicPr>
          <p:blipFill>
            <a:blip r:embed="rId6"/>
            <a:stretch/>
          </p:blipFill>
          <p:spPr>
            <a:xfrm>
              <a:off x="3342960" y="1799280"/>
              <a:ext cx="833040" cy="744120"/>
            </a:xfrm>
            <a:prstGeom prst="rect">
              <a:avLst/>
            </a:prstGeom>
            <a:ln w="0">
              <a:noFill/>
            </a:ln>
          </p:spPr>
        </p:pic>
      </p:grpSp>
      <p:grpSp>
        <p:nvGrpSpPr>
          <p:cNvPr id="460" name="Group 10"/>
          <p:cNvGrpSpPr/>
          <p:nvPr/>
        </p:nvGrpSpPr>
        <p:grpSpPr>
          <a:xfrm>
            <a:off x="4117320" y="5083920"/>
            <a:ext cx="1187280" cy="1187280"/>
            <a:chOff x="4117320" y="5083920"/>
            <a:chExt cx="1187280" cy="1187280"/>
          </a:xfrm>
        </p:grpSpPr>
        <p:sp>
          <p:nvSpPr>
            <p:cNvPr id="461" name="CustomShape 11"/>
            <p:cNvSpPr/>
            <p:nvPr/>
          </p:nvSpPr>
          <p:spPr>
            <a:xfrm>
              <a:off x="4117320" y="5083920"/>
              <a:ext cx="1187280" cy="118728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62" name="Immagine 17"/>
            <p:cNvPicPr/>
            <p:nvPr/>
          </p:nvPicPr>
          <p:blipFill>
            <a:blip r:embed="rId7"/>
            <a:stretch/>
          </p:blipFill>
          <p:spPr>
            <a:xfrm>
              <a:off x="4404960" y="5298840"/>
              <a:ext cx="666720" cy="718560"/>
            </a:xfrm>
            <a:prstGeom prst="rect">
              <a:avLst/>
            </a:prstGeom>
            <a:ln w="0">
              <a:noFill/>
            </a:ln>
          </p:spPr>
        </p:pic>
      </p:grpSp>
      <p:grpSp>
        <p:nvGrpSpPr>
          <p:cNvPr id="463" name="Group 12"/>
          <p:cNvGrpSpPr/>
          <p:nvPr/>
        </p:nvGrpSpPr>
        <p:grpSpPr>
          <a:xfrm>
            <a:off x="7813440" y="1749240"/>
            <a:ext cx="1056960" cy="1056960"/>
            <a:chOff x="7813440" y="1749240"/>
            <a:chExt cx="1056960" cy="1056960"/>
          </a:xfrm>
        </p:grpSpPr>
        <p:sp>
          <p:nvSpPr>
            <p:cNvPr id="464" name="CustomShape 13"/>
            <p:cNvSpPr/>
            <p:nvPr/>
          </p:nvSpPr>
          <p:spPr>
            <a:xfrm>
              <a:off x="7813440" y="1749240"/>
              <a:ext cx="1056960" cy="1056960"/>
            </a:xfrm>
            <a:prstGeom prst="ellipse">
              <a:avLst/>
            </a:prstGeom>
            <a:solidFill>
              <a:schemeClr val="accent3"/>
            </a:solidFill>
            <a:ln w="38100">
              <a:solidFill>
                <a:srgbClr val="164193"/>
              </a:solidFill>
            </a:ln>
          </p:spPr>
          <p:style>
            <a:lnRef idx="2">
              <a:schemeClr val="accent1">
                <a:shade val="50000"/>
              </a:schemeClr>
            </a:lnRef>
            <a:fillRef idx="1">
              <a:schemeClr val="accent1"/>
            </a:fillRef>
            <a:effectRef idx="0">
              <a:schemeClr val="accent1"/>
            </a:effectRef>
            <a:fontRef idx="minor"/>
          </p:style>
        </p:sp>
        <p:pic>
          <p:nvPicPr>
            <p:cNvPr id="465" name="Immagine 20"/>
            <p:cNvPicPr/>
            <p:nvPr/>
          </p:nvPicPr>
          <p:blipFill>
            <a:blip r:embed="rId8"/>
            <a:stretch/>
          </p:blipFill>
          <p:spPr>
            <a:xfrm>
              <a:off x="8040960" y="1954440"/>
              <a:ext cx="654480" cy="650160"/>
            </a:xfrm>
            <a:prstGeom prst="rect">
              <a:avLst/>
            </a:prstGeom>
            <a:ln w="0">
              <a:noFill/>
            </a:ln>
          </p:spPr>
        </p:pic>
      </p:grpSp>
      <p:grpSp>
        <p:nvGrpSpPr>
          <p:cNvPr id="466" name="Group 14"/>
          <p:cNvGrpSpPr/>
          <p:nvPr/>
        </p:nvGrpSpPr>
        <p:grpSpPr>
          <a:xfrm>
            <a:off x="8659800" y="3572640"/>
            <a:ext cx="1179000" cy="1179000"/>
            <a:chOff x="8659800" y="3572640"/>
            <a:chExt cx="1179000" cy="1179000"/>
          </a:xfrm>
        </p:grpSpPr>
        <p:sp>
          <p:nvSpPr>
            <p:cNvPr id="467" name="CustomShape 15"/>
            <p:cNvSpPr/>
            <p:nvPr/>
          </p:nvSpPr>
          <p:spPr>
            <a:xfrm>
              <a:off x="8659800" y="3572640"/>
              <a:ext cx="1179000" cy="1179000"/>
            </a:xfrm>
            <a:prstGeom prst="ellipse">
              <a:avLst/>
            </a:prstGeom>
            <a:solidFill>
              <a:schemeClr val="accent3"/>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68" name="Immagine 23"/>
            <p:cNvPicPr/>
            <p:nvPr/>
          </p:nvPicPr>
          <p:blipFill>
            <a:blip r:embed="rId9"/>
            <a:stretch/>
          </p:blipFill>
          <p:spPr>
            <a:xfrm>
              <a:off x="8917560" y="3825360"/>
              <a:ext cx="744120" cy="730080"/>
            </a:xfrm>
            <a:prstGeom prst="rect">
              <a:avLst/>
            </a:prstGeom>
            <a:ln w="0">
              <a:noFill/>
            </a:ln>
          </p:spPr>
        </p:pic>
      </p:grpSp>
      <p:sp>
        <p:nvSpPr>
          <p:cNvPr id="469" name="Line 16"/>
          <p:cNvSpPr/>
          <p:nvPr/>
        </p:nvSpPr>
        <p:spPr>
          <a:xfrm flipH="1" flipV="1">
            <a:off x="4242960" y="2629800"/>
            <a:ext cx="3724920" cy="216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0" name="Line 17"/>
          <p:cNvSpPr/>
          <p:nvPr/>
        </p:nvSpPr>
        <p:spPr>
          <a:xfrm flipV="1">
            <a:off x="5131080" y="2354040"/>
            <a:ext cx="964800" cy="29034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1" name="Line 18"/>
          <p:cNvSpPr/>
          <p:nvPr/>
        </p:nvSpPr>
        <p:spPr>
          <a:xfrm flipV="1">
            <a:off x="5131080" y="2651400"/>
            <a:ext cx="2836800" cy="26060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2" name="Line 19"/>
          <p:cNvSpPr/>
          <p:nvPr/>
        </p:nvSpPr>
        <p:spPr>
          <a:xfrm flipH="1">
            <a:off x="3226680" y="2651400"/>
            <a:ext cx="4741200" cy="1465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3" name="Line 20"/>
          <p:cNvSpPr/>
          <p:nvPr/>
        </p:nvSpPr>
        <p:spPr>
          <a:xfrm flipH="1">
            <a:off x="3226680" y="2629800"/>
            <a:ext cx="1016280" cy="14871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4" name="Line 21"/>
          <p:cNvSpPr/>
          <p:nvPr/>
        </p:nvSpPr>
        <p:spPr>
          <a:xfrm>
            <a:off x="6095880" y="2354040"/>
            <a:ext cx="2563920" cy="180792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5" name="Line 22"/>
          <p:cNvSpPr/>
          <p:nvPr/>
        </p:nvSpPr>
        <p:spPr>
          <a:xfrm flipH="1">
            <a:off x="7815960" y="4161960"/>
            <a:ext cx="843840" cy="880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6" name="CustomShape 23"/>
          <p:cNvSpPr/>
          <p:nvPr/>
        </p:nvSpPr>
        <p:spPr>
          <a:xfrm>
            <a:off x="4577760" y="2922120"/>
            <a:ext cx="506520" cy="506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77" name="CustomShape 24"/>
          <p:cNvSpPr/>
          <p:nvPr/>
        </p:nvSpPr>
        <p:spPr>
          <a:xfrm>
            <a:off x="7216200" y="42357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78" name="CustomShape 25"/>
          <p:cNvSpPr/>
          <p:nvPr/>
        </p:nvSpPr>
        <p:spPr>
          <a:xfrm>
            <a:off x="8088120" y="3174480"/>
            <a:ext cx="488520" cy="488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79" name="CustomShape 26"/>
          <p:cNvSpPr/>
          <p:nvPr/>
        </p:nvSpPr>
        <p:spPr>
          <a:xfrm>
            <a:off x="6915600" y="2078280"/>
            <a:ext cx="426240" cy="426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80" name="CustomShape 27"/>
          <p:cNvSpPr/>
          <p:nvPr/>
        </p:nvSpPr>
        <p:spPr>
          <a:xfrm>
            <a:off x="2843280" y="2919600"/>
            <a:ext cx="509040" cy="5090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81" name="CustomShape 28"/>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ca-ES" sz="3200" b="1" strike="noStrike">
                <a:solidFill>
                  <a:srgbClr val="FFFFFF"/>
                </a:solidFill>
                <a:latin typeface="Arial"/>
              </a:rPr>
              <a:t>2</a:t>
            </a:r>
          </a:p>
        </p:txBody>
      </p:sp>
      <p:sp>
        <p:nvSpPr>
          <p:cNvPr id="482" name="Line 29"/>
          <p:cNvSpPr/>
          <p:nvPr/>
        </p:nvSpPr>
        <p:spPr>
          <a:xfrm flipV="1">
            <a:off x="5131080" y="4161960"/>
            <a:ext cx="3528720" cy="109548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83" name="Line 30"/>
          <p:cNvSpPr/>
          <p:nvPr/>
        </p:nvSpPr>
        <p:spPr>
          <a:xfrm>
            <a:off x="3226680" y="4116960"/>
            <a:ext cx="5433120" cy="450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84" name="Line 31"/>
          <p:cNvSpPr/>
          <p:nvPr/>
        </p:nvSpPr>
        <p:spPr>
          <a:xfrm flipH="1" flipV="1">
            <a:off x="4242960" y="2629800"/>
            <a:ext cx="888120" cy="26276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85" name="CustomShape 32"/>
          <p:cNvSpPr/>
          <p:nvPr/>
        </p:nvSpPr>
        <p:spPr>
          <a:xfrm>
            <a:off x="3935880" y="441576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grpSp>
        <p:nvGrpSpPr>
          <p:cNvPr id="486" name="Group 33"/>
          <p:cNvGrpSpPr/>
          <p:nvPr/>
        </p:nvGrpSpPr>
        <p:grpSpPr>
          <a:xfrm>
            <a:off x="5122800" y="2797560"/>
            <a:ext cx="1945800" cy="1937520"/>
            <a:chOff x="5122800" y="2797560"/>
            <a:chExt cx="1945800" cy="1937520"/>
          </a:xfrm>
        </p:grpSpPr>
        <p:sp>
          <p:nvSpPr>
            <p:cNvPr id="487" name="CustomShape 34"/>
            <p:cNvSpPr/>
            <p:nvPr/>
          </p:nvSpPr>
          <p:spPr>
            <a:xfrm>
              <a:off x="5127120" y="2797560"/>
              <a:ext cx="1937520" cy="1937520"/>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p:style>
        </p:sp>
        <p:sp>
          <p:nvSpPr>
            <p:cNvPr id="488" name="CustomShape 35"/>
            <p:cNvSpPr/>
            <p:nvPr/>
          </p:nvSpPr>
          <p:spPr>
            <a:xfrm>
              <a:off x="5140440" y="3955680"/>
              <a:ext cx="191088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ca-ES" sz="1700" b="1" strike="noStrike">
                  <a:solidFill>
                    <a:srgbClr val="FF5D00"/>
                  </a:solidFill>
                  <a:latin typeface="Arial"/>
                </a:rPr>
                <a:t>UNITAT EN LA DIVERSITAT</a:t>
              </a:r>
            </a:p>
            <a:p>
              <a:pPr algn="ctr">
                <a:lnSpc>
                  <a:spcPts val="1760"/>
                </a:lnSpc>
              </a:pPr>
              <a:endParaRPr lang="ca-ES" sz="1700" b="1" strike="noStrike">
                <a:solidFill>
                  <a:srgbClr val="FF5D00"/>
                </a:solidFill>
                <a:latin typeface="Arial"/>
              </a:endParaRPr>
            </a:p>
          </p:txBody>
        </p:sp>
        <p:pic>
          <p:nvPicPr>
            <p:cNvPr id="489" name="Graphic 58"/>
            <p:cNvPicPr/>
            <p:nvPr/>
          </p:nvPicPr>
          <p:blipFill>
            <a:blip r:embed="rId10"/>
            <a:stretch/>
          </p:blipFill>
          <p:spPr>
            <a:xfrm>
              <a:off x="5670720" y="3040560"/>
              <a:ext cx="850680" cy="545760"/>
            </a:xfrm>
            <a:prstGeom prst="rect">
              <a:avLst/>
            </a:prstGeom>
            <a:ln w="0">
              <a:noFill/>
            </a:ln>
          </p:spPr>
        </p:pic>
        <p:sp>
          <p:nvSpPr>
            <p:cNvPr id="490" name="CustomShape 36"/>
            <p:cNvSpPr/>
            <p:nvPr/>
          </p:nvSpPr>
          <p:spPr>
            <a:xfrm>
              <a:off x="5122800" y="3623760"/>
              <a:ext cx="194580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ca-ES" sz="1400" b="1" strike="noStrike">
                  <a:solidFill>
                    <a:srgbClr val="FFFFFF"/>
                  </a:solidFill>
                  <a:latin typeface="Arial"/>
                </a:rPr>
                <a:t>VALORS EUROPEUS</a:t>
              </a:r>
            </a:p>
          </p:txBody>
        </p:sp>
      </p:grpSp>
      <p:sp>
        <p:nvSpPr>
          <p:cNvPr id="491" name="CustomShape 37"/>
          <p:cNvSpPr/>
          <p:nvPr/>
        </p:nvSpPr>
        <p:spPr>
          <a:xfrm>
            <a:off x="5004720" y="211392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92" name="CustomShape 38"/>
          <p:cNvSpPr/>
          <p:nvPr/>
        </p:nvSpPr>
        <p:spPr>
          <a:xfrm>
            <a:off x="8328240" y="5108400"/>
            <a:ext cx="413640" cy="4136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93" name="CustomShape 39"/>
          <p:cNvSpPr/>
          <p:nvPr/>
        </p:nvSpPr>
        <p:spPr>
          <a:xfrm>
            <a:off x="5807880" y="55893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pic>
        <p:nvPicPr>
          <p:cNvPr id="494" name="Immagine 49"/>
          <p:cNvPicPr/>
          <p:nvPr/>
        </p:nvPicPr>
        <p:blipFill>
          <a:blip r:embed="rId11"/>
          <a:stretch/>
        </p:blipFill>
        <p:spPr>
          <a:xfrm>
            <a:off x="8061480" y="1110960"/>
            <a:ext cx="585360" cy="853200"/>
          </a:xfrm>
          <a:prstGeom prst="rect">
            <a:avLst/>
          </a:prstGeom>
          <a:ln w="0">
            <a:noFill/>
          </a:ln>
        </p:spPr>
      </p:pic>
      <p:pic>
        <p:nvPicPr>
          <p:cNvPr id="495" name="Immagine 50"/>
          <p:cNvPicPr/>
          <p:nvPr/>
        </p:nvPicPr>
        <p:blipFill>
          <a:blip r:embed="rId11"/>
          <a:stretch/>
        </p:blipFill>
        <p:spPr>
          <a:xfrm>
            <a:off x="8968680" y="2936520"/>
            <a:ext cx="585360" cy="853200"/>
          </a:xfrm>
          <a:prstGeom prst="rect">
            <a:avLst/>
          </a:prstGeom>
          <a:ln w="0">
            <a:noFill/>
          </a:ln>
        </p:spPr>
      </p:pic>
      <p:sp>
        <p:nvSpPr>
          <p:cNvPr id="496" name="CustomShape 40"/>
          <p:cNvSpPr/>
          <p:nvPr/>
        </p:nvSpPr>
        <p:spPr>
          <a:xfrm>
            <a:off x="8741880" y="1193040"/>
            <a:ext cx="3252000" cy="64188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ts val="2001"/>
              </a:lnSpc>
            </a:pPr>
            <a:r>
              <a:rPr lang="ca-ES" sz="2000" b="1" strike="noStrike" dirty="0">
                <a:solidFill>
                  <a:srgbClr val="FFFFFF"/>
                </a:solidFill>
                <a:latin typeface="Arial"/>
              </a:rPr>
              <a:t>Creixen la </a:t>
            </a:r>
            <a:r>
              <a:rPr lang="ca-ES" sz="2000" b="1" strike="noStrike" spc="-20" dirty="0" smtClean="0">
                <a:solidFill>
                  <a:srgbClr val="FFFFFF"/>
                </a:solidFill>
                <a:latin typeface="Arial"/>
              </a:rPr>
              <a:t>desconfiança</a:t>
            </a:r>
            <a:r>
              <a:rPr lang="ca-ES" sz="2000" b="1" strike="noStrike" dirty="0" smtClean="0">
                <a:solidFill>
                  <a:srgbClr val="FFFFFF"/>
                </a:solidFill>
                <a:latin typeface="Arial"/>
              </a:rPr>
              <a:t> </a:t>
            </a:r>
            <a:r>
              <a:rPr lang="ca-ES" sz="2000" b="1" strike="noStrike" dirty="0">
                <a:solidFill>
                  <a:srgbClr val="FFFFFF"/>
                </a:solidFill>
                <a:latin typeface="Arial"/>
              </a:rPr>
              <a:t>i la </a:t>
            </a:r>
            <a:r>
              <a:rPr lang="ca-ES" sz="2000" b="1" strike="noStrike" dirty="0" smtClean="0">
                <a:solidFill>
                  <a:srgbClr val="FFFFFF"/>
                </a:solidFill>
                <a:latin typeface="Arial"/>
              </a:rPr>
              <a:t>sospita</a:t>
            </a:r>
            <a:endParaRPr lang="ca-ES" sz="2000" b="1" strike="noStrike" dirty="0">
              <a:solidFill>
                <a:srgbClr val="FFFFFF"/>
              </a:solidFill>
              <a:latin typeface="Arial"/>
            </a:endParaRPr>
          </a:p>
        </p:txBody>
      </p:sp>
      <p:sp>
        <p:nvSpPr>
          <p:cNvPr id="497" name="CustomShape 41"/>
          <p:cNvSpPr/>
          <p:nvPr/>
        </p:nvSpPr>
        <p:spPr>
          <a:xfrm>
            <a:off x="714240" y="2905200"/>
            <a:ext cx="4076640" cy="844560"/>
          </a:xfrm>
          <a:prstGeom prst="roundRect">
            <a:avLst>
              <a:gd name="adj" fmla="val 50000"/>
            </a:avLst>
          </a:prstGeom>
          <a:solidFill>
            <a:srgbClr val="829AFE"/>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ts val="2001"/>
              </a:lnSpc>
            </a:pPr>
            <a:r>
              <a:rPr lang="ca-ES" sz="2000" b="1" strike="noStrike" dirty="0">
                <a:solidFill>
                  <a:srgbClr val="FFFFFF"/>
                </a:solidFill>
                <a:latin typeface="Arial"/>
              </a:rPr>
              <a:t>La confiança en valors com la democràcia i la igualtat es debilita lentament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ca-ES" sz="1800" b="0" strike="noStrike">
                <a:solidFill>
                  <a:srgbClr val="FFFFFF"/>
                </a:solidFill>
                <a:latin typeface="Arial"/>
              </a:rPr>
              <a:t>COM FUNCIONA LA DESINFORMACIÓ - </a:t>
            </a:r>
            <a:r>
              <a:rPr lang="ca-ES" sz="1800" b="1" strike="noStrike">
                <a:solidFill>
                  <a:srgbClr val="FFFFFF"/>
                </a:solidFill>
                <a:latin typeface="Arial"/>
              </a:rPr>
              <a:t>PROCÉS DE DESINFORMACIÓ II: VALORS EUROPEUS</a:t>
            </a:r>
          </a:p>
        </p:txBody>
      </p:sp>
      <p:sp>
        <p:nvSpPr>
          <p:cNvPr id="499" name="CustomShape 2"/>
          <p:cNvSpPr/>
          <p:nvPr/>
        </p:nvSpPr>
        <p:spPr>
          <a:xfrm>
            <a:off x="7360920" y="1958040"/>
            <a:ext cx="3197520" cy="3197520"/>
          </a:xfrm>
          <a:prstGeom prst="ellipse">
            <a:avLst/>
          </a:prstGeom>
          <a:solidFill>
            <a:schemeClr val="accent3"/>
          </a:solidFill>
          <a:ln w="38100">
            <a:solidFill>
              <a:srgbClr val="FF5D00"/>
            </a:solidFill>
          </a:ln>
        </p:spPr>
        <p:style>
          <a:lnRef idx="2">
            <a:schemeClr val="accent1">
              <a:shade val="50000"/>
            </a:schemeClr>
          </a:lnRef>
          <a:fillRef idx="1">
            <a:schemeClr val="accent1"/>
          </a:fillRef>
          <a:effectRef idx="0">
            <a:schemeClr val="accent1"/>
          </a:effectRef>
          <a:fontRef idx="minor"/>
        </p:style>
        <p:txBody>
          <a:bodyPr lIns="0" tIns="0" rIns="0" bIns="0" anchor="ctr">
            <a:normAutofit/>
          </a:bodyPr>
          <a:lstStyle/>
          <a:p>
            <a:pPr algn="ctr">
              <a:lnSpc>
                <a:spcPct val="100000"/>
              </a:lnSpc>
            </a:pPr>
            <a:r>
              <a:rPr lang="ca-ES" sz="1400" b="1" strike="noStrike">
                <a:solidFill>
                  <a:srgbClr val="FFFFFF"/>
                </a:solidFill>
                <a:latin typeface="Arial"/>
              </a:rPr>
              <a:t>CREIXEN ELS VALORS ANTIEUROPEUS</a:t>
            </a:r>
          </a:p>
        </p:txBody>
      </p:sp>
      <p:sp>
        <p:nvSpPr>
          <p:cNvPr id="500" name="CustomShape 3"/>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ca-ES" sz="3200" b="1" strike="noStrike">
                <a:solidFill>
                  <a:srgbClr val="FFFFFF"/>
                </a:solidFill>
                <a:latin typeface="Arial"/>
              </a:rPr>
              <a:t>2</a:t>
            </a:r>
          </a:p>
        </p:txBody>
      </p:sp>
      <p:grpSp>
        <p:nvGrpSpPr>
          <p:cNvPr id="501" name="Group 4"/>
          <p:cNvGrpSpPr/>
          <p:nvPr/>
        </p:nvGrpSpPr>
        <p:grpSpPr>
          <a:xfrm>
            <a:off x="4451100" y="1974240"/>
            <a:ext cx="3178560" cy="3139200"/>
            <a:chOff x="4451100" y="1974240"/>
            <a:chExt cx="3178560" cy="3139200"/>
          </a:xfrm>
        </p:grpSpPr>
        <p:sp>
          <p:nvSpPr>
            <p:cNvPr id="502" name="CustomShape 5"/>
            <p:cNvSpPr/>
            <p:nvPr/>
          </p:nvSpPr>
          <p:spPr>
            <a:xfrm>
              <a:off x="4451100" y="1974240"/>
              <a:ext cx="3139200" cy="3139200"/>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p:style>
        </p:sp>
        <p:sp>
          <p:nvSpPr>
            <p:cNvPr id="503" name="CustomShape 6"/>
            <p:cNvSpPr/>
            <p:nvPr/>
          </p:nvSpPr>
          <p:spPr>
            <a:xfrm>
              <a:off x="4533660" y="3850560"/>
              <a:ext cx="3096000" cy="55254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ca-ES" sz="1700" b="1" dirty="0">
                  <a:solidFill>
                    <a:srgbClr val="FF5D00"/>
                  </a:solidFill>
                  <a:latin typeface="Arial"/>
                </a:rPr>
                <a:t>UNITAT EN LA </a:t>
              </a:r>
              <a:endParaRPr lang="ca-ES" sz="1700" b="1" dirty="0" smtClean="0">
                <a:solidFill>
                  <a:srgbClr val="FF5D00"/>
                </a:solidFill>
                <a:latin typeface="Arial"/>
              </a:endParaRPr>
            </a:p>
            <a:p>
              <a:pPr algn="ctr">
                <a:lnSpc>
                  <a:spcPts val="1760"/>
                </a:lnSpc>
              </a:pPr>
              <a:r>
                <a:rPr lang="ca-ES" sz="1700" b="1" dirty="0" smtClean="0">
                  <a:solidFill>
                    <a:srgbClr val="FF5D00"/>
                  </a:solidFill>
                  <a:latin typeface="Arial"/>
                </a:rPr>
                <a:t>DIVERSITAT</a:t>
              </a:r>
              <a:endParaRPr lang="ca-ES" sz="1700" b="1" dirty="0">
                <a:solidFill>
                  <a:srgbClr val="FF5D00"/>
                </a:solidFill>
                <a:latin typeface="Arial"/>
              </a:endParaRPr>
            </a:p>
          </p:txBody>
        </p:sp>
        <p:pic>
          <p:nvPicPr>
            <p:cNvPr id="504" name="Graphic 58"/>
            <p:cNvPicPr/>
            <p:nvPr/>
          </p:nvPicPr>
          <p:blipFill>
            <a:blip r:embed="rId3"/>
            <a:stretch/>
          </p:blipFill>
          <p:spPr>
            <a:xfrm>
              <a:off x="5323680" y="2368080"/>
              <a:ext cx="1378080" cy="884520"/>
            </a:xfrm>
            <a:prstGeom prst="rect">
              <a:avLst/>
            </a:prstGeom>
            <a:ln w="0">
              <a:noFill/>
            </a:ln>
          </p:spPr>
        </p:pic>
        <p:sp>
          <p:nvSpPr>
            <p:cNvPr id="505" name="CustomShape 7"/>
            <p:cNvSpPr/>
            <p:nvPr/>
          </p:nvSpPr>
          <p:spPr>
            <a:xfrm>
              <a:off x="5039640" y="3312720"/>
              <a:ext cx="194580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ca-ES" sz="1400" b="1" strike="noStrike">
                  <a:solidFill>
                    <a:srgbClr val="FFFFFF"/>
                  </a:solidFill>
                  <a:latin typeface="Arial"/>
                </a:rPr>
                <a:t>VALORS EUROPEUS</a:t>
              </a:r>
            </a:p>
          </p:txBody>
        </p:sp>
      </p:grpSp>
      <p:sp>
        <p:nvSpPr>
          <p:cNvPr id="506" name="CustomShape 8"/>
          <p:cNvSpPr/>
          <p:nvPr/>
        </p:nvSpPr>
        <p:spPr>
          <a:xfrm>
            <a:off x="1587960" y="1958040"/>
            <a:ext cx="3197520" cy="3197520"/>
          </a:xfrm>
          <a:prstGeom prst="ellipse">
            <a:avLst/>
          </a:prstGeom>
          <a:solidFill>
            <a:schemeClr val="accent3"/>
          </a:solidFill>
          <a:ln w="38100">
            <a:solidFill>
              <a:srgbClr val="FF5D00"/>
            </a:solidFill>
          </a:ln>
        </p:spPr>
        <p:style>
          <a:lnRef idx="2">
            <a:schemeClr val="accent1">
              <a:shade val="50000"/>
            </a:schemeClr>
          </a:lnRef>
          <a:fillRef idx="1">
            <a:schemeClr val="accent1"/>
          </a:fillRef>
          <a:effectRef idx="0">
            <a:schemeClr val="accent1"/>
          </a:effectRef>
          <a:fontRef idx="minor"/>
        </p:style>
        <p:txBody>
          <a:bodyPr lIns="0" tIns="0" rIns="0" bIns="0" anchor="ctr">
            <a:normAutofit/>
          </a:bodyPr>
          <a:lstStyle/>
          <a:p>
            <a:pPr algn="ctr">
              <a:lnSpc>
                <a:spcPct val="100000"/>
              </a:lnSpc>
            </a:pPr>
            <a:r>
              <a:rPr lang="ca-ES" sz="1400" b="1" strike="noStrike">
                <a:solidFill>
                  <a:srgbClr val="FFFFFF"/>
                </a:solidFill>
                <a:latin typeface="Arial"/>
              </a:rPr>
              <a:t>IMPEREN LA CONFUSIÓ I LA INDECISIÓ</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ca-ES" sz="1800" b="0" strike="noStrike">
                <a:solidFill>
                  <a:srgbClr val="FFFFFF"/>
                </a:solidFill>
                <a:latin typeface="Arial"/>
              </a:rPr>
              <a:t>COM FUNCIONA LA DESINFORMACIÓ - </a:t>
            </a:r>
            <a:r>
              <a:rPr lang="ca-ES" sz="1800" b="1" strike="noStrike">
                <a:solidFill>
                  <a:srgbClr val="FFFFFF"/>
                </a:solidFill>
                <a:latin typeface="Arial"/>
              </a:rPr>
              <a:t>PROCÉS DE DESINFORMACIÓ II: EN CONTRA DE LA UE, DES DE RÚSSIA TODAY</a:t>
            </a:r>
          </a:p>
        </p:txBody>
      </p:sp>
      <p:sp>
        <p:nvSpPr>
          <p:cNvPr id="50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ca-ES" sz="3200" b="1" strike="noStrike">
                <a:solidFill>
                  <a:srgbClr val="FFFFFF"/>
                </a:solidFill>
                <a:latin typeface="Arial"/>
              </a:rPr>
              <a:t>2</a:t>
            </a:r>
          </a:p>
        </p:txBody>
      </p:sp>
      <p:pic>
        <p:nvPicPr>
          <p:cNvPr id="509" name="Picture Placeholder 2"/>
          <p:cNvPicPr/>
          <p:nvPr/>
        </p:nvPicPr>
        <p:blipFill>
          <a:blip r:embed="rId3"/>
          <a:srcRect t="10041" b="10041"/>
          <a:stretch/>
        </p:blipFill>
        <p:spPr>
          <a:xfrm>
            <a:off x="407880" y="1617840"/>
            <a:ext cx="6548760" cy="4357440"/>
          </a:xfrm>
          <a:prstGeom prst="rect">
            <a:avLst/>
          </a:prstGeom>
          <a:ln w="0">
            <a:noFill/>
          </a:ln>
        </p:spPr>
      </p:pic>
      <p:pic>
        <p:nvPicPr>
          <p:cNvPr id="510" name="Picture 6"/>
          <p:cNvPicPr/>
          <p:nvPr/>
        </p:nvPicPr>
        <p:blipFill>
          <a:blip r:embed="rId4"/>
          <a:stretch/>
        </p:blipFill>
        <p:spPr>
          <a:xfrm>
            <a:off x="5928480" y="603000"/>
            <a:ext cx="4383360" cy="59065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ca-ES" sz="1800" b="0" strike="noStrike">
                <a:solidFill>
                  <a:srgbClr val="FFFFFF"/>
                </a:solidFill>
                <a:latin typeface="Arial"/>
              </a:rPr>
              <a:t>COM FUNCIONA LA DESINFORMACIÓ - </a:t>
            </a:r>
            <a:r>
              <a:rPr lang="ca-ES" sz="1800" b="1" strike="noStrike">
                <a:solidFill>
                  <a:srgbClr val="FFFFFF"/>
                </a:solidFill>
                <a:latin typeface="Arial"/>
              </a:rPr>
              <a:t>PROCÉS DE DESINFORMACIÓ II: VALORS EUROPEUS</a:t>
            </a:r>
          </a:p>
        </p:txBody>
      </p:sp>
      <p:pic>
        <p:nvPicPr>
          <p:cNvPr id="512" name="Picture 2" descr=" The message that has been spread on social media"/>
          <p:cNvPicPr/>
          <p:nvPr/>
        </p:nvPicPr>
        <p:blipFill>
          <a:blip r:embed="rId3"/>
          <a:stretch/>
        </p:blipFill>
        <p:spPr>
          <a:xfrm>
            <a:off x="762480" y="1925280"/>
            <a:ext cx="2527200" cy="2210760"/>
          </a:xfrm>
          <a:prstGeom prst="rect">
            <a:avLst/>
          </a:prstGeom>
          <a:ln w="85725" cap="rnd">
            <a:solidFill>
              <a:srgbClr val="FF5D00"/>
            </a:solidFill>
            <a:round/>
          </a:ln>
        </p:spPr>
      </p:pic>
      <p:pic>
        <p:nvPicPr>
          <p:cNvPr id="513" name="Picture 11"/>
          <p:cNvPicPr/>
          <p:nvPr/>
        </p:nvPicPr>
        <p:blipFill>
          <a:blip r:embed="rId4"/>
          <a:srcRect b="13250"/>
          <a:stretch/>
        </p:blipFill>
        <p:spPr>
          <a:xfrm>
            <a:off x="3509280" y="1925280"/>
            <a:ext cx="2516040" cy="2643480"/>
          </a:xfrm>
          <a:prstGeom prst="rect">
            <a:avLst/>
          </a:prstGeom>
          <a:ln w="85725" cap="rnd">
            <a:solidFill>
              <a:srgbClr val="FF5D00"/>
            </a:solidFill>
            <a:round/>
          </a:ln>
        </p:spPr>
      </p:pic>
      <p:pic>
        <p:nvPicPr>
          <p:cNvPr id="514" name="Picture 2" descr="https://theshiftnews.com/wp-content/uploads/2020/02/Vaccines-e1584369741593-528x640.jpg"/>
          <p:cNvPicPr/>
          <p:nvPr/>
        </p:nvPicPr>
        <p:blipFill>
          <a:blip r:embed="rId5"/>
          <a:stretch/>
        </p:blipFill>
        <p:spPr>
          <a:xfrm>
            <a:off x="9081360" y="1925280"/>
            <a:ext cx="2521080" cy="3055680"/>
          </a:xfrm>
          <a:prstGeom prst="rect">
            <a:avLst/>
          </a:prstGeom>
          <a:ln w="85725" cap="rnd">
            <a:solidFill>
              <a:srgbClr val="FF5D00"/>
            </a:solidFill>
            <a:round/>
          </a:ln>
        </p:spPr>
      </p:pic>
      <p:pic>
        <p:nvPicPr>
          <p:cNvPr id="515" name="Picture 1"/>
          <p:cNvPicPr/>
          <p:nvPr/>
        </p:nvPicPr>
        <p:blipFill>
          <a:blip r:embed="rId6"/>
          <a:stretch/>
        </p:blipFill>
        <p:spPr>
          <a:xfrm>
            <a:off x="6244560" y="1925280"/>
            <a:ext cx="2616840" cy="2641320"/>
          </a:xfrm>
          <a:prstGeom prst="rect">
            <a:avLst/>
          </a:prstGeom>
          <a:ln w="85725" cap="rnd">
            <a:solidFill>
              <a:srgbClr val="FF5D00"/>
            </a:solidFill>
            <a:round/>
          </a:ln>
        </p:spPr>
      </p:pic>
      <p:sp>
        <p:nvSpPr>
          <p:cNvPr id="516"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ca-ES" sz="3200" b="1" strike="noStrike">
                <a:solidFill>
                  <a:srgbClr val="FFFFFF"/>
                </a:solidFill>
                <a:latin typeface="Arial"/>
              </a:rPr>
              <a:t>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5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5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5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ca-ES" sz="1800" b="0" strike="noStrike">
                <a:solidFill>
                  <a:srgbClr val="FFFFFF"/>
                </a:solidFill>
                <a:latin typeface="Arial"/>
              </a:rPr>
              <a:t>COM FUNCIONA LA DESINFORMACIÓ - </a:t>
            </a:r>
            <a:r>
              <a:rPr lang="ca-ES" sz="1800" b="1" strike="noStrike">
                <a:solidFill>
                  <a:srgbClr val="FFFFFF"/>
                </a:solidFill>
                <a:latin typeface="Arial"/>
              </a:rPr>
              <a:t>EL PAPER DE LES XARXES SOCIALS</a:t>
            </a:r>
          </a:p>
        </p:txBody>
      </p:sp>
      <p:pic>
        <p:nvPicPr>
          <p:cNvPr id="518" name="Immagine 5"/>
          <p:cNvPicPr/>
          <p:nvPr/>
        </p:nvPicPr>
        <p:blipFill>
          <a:blip r:embed="rId3"/>
          <a:stretch/>
        </p:blipFill>
        <p:spPr>
          <a:xfrm>
            <a:off x="4711320" y="740520"/>
            <a:ext cx="2946600" cy="5708880"/>
          </a:xfrm>
          <a:prstGeom prst="rect">
            <a:avLst/>
          </a:prstGeom>
          <a:ln w="0">
            <a:noFill/>
          </a:ln>
        </p:spPr>
      </p:pic>
      <p:pic>
        <p:nvPicPr>
          <p:cNvPr id="519" name="Picture 2" descr="TikTok video screenshot1"/>
          <p:cNvPicPr/>
          <p:nvPr/>
        </p:nvPicPr>
        <p:blipFill>
          <a:blip r:embed="rId4"/>
          <a:stretch/>
        </p:blipFill>
        <p:spPr>
          <a:xfrm>
            <a:off x="4802040" y="1768320"/>
            <a:ext cx="2574720" cy="3911040"/>
          </a:xfrm>
          <a:prstGeom prst="rect">
            <a:avLst/>
          </a:prstGeom>
          <a:ln w="0">
            <a:noFill/>
          </a:ln>
        </p:spPr>
      </p:pic>
      <p:sp>
        <p:nvSpPr>
          <p:cNvPr id="520"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ca-ES" sz="3200" b="1" strike="noStrike">
                <a:solidFill>
                  <a:srgbClr val="FFFFFF"/>
                </a:solidFill>
                <a:latin typeface="Arial"/>
              </a:rPr>
              <a:t>2</a:t>
            </a:r>
          </a:p>
        </p:txBody>
      </p:sp>
      <p:sp>
        <p:nvSpPr>
          <p:cNvPr id="521" name="CustomShape 3"/>
          <p:cNvSpPr/>
          <p:nvPr/>
        </p:nvSpPr>
        <p:spPr>
          <a:xfrm>
            <a:off x="4063320" y="1473480"/>
            <a:ext cx="4065480" cy="470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ca-ES" sz="2000" b="1" strike="noStrike">
                <a:solidFill>
                  <a:srgbClr val="FFFFFF"/>
                </a:solidFill>
                <a:latin typeface="Arial"/>
              </a:rPr>
              <a:t>EL PAPER DE LES XARXES SOCIALS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ca-ES" sz="1800" b="0" strike="noStrike">
                <a:solidFill>
                  <a:srgbClr val="FFFFFF"/>
                </a:solidFill>
                <a:latin typeface="Arial"/>
              </a:rPr>
              <a:t>COM FUNCIONA LA DESINFORMACIÓ - </a:t>
            </a:r>
            <a:r>
              <a:rPr lang="ca-ES" sz="1800" b="1" strike="noStrike">
                <a:solidFill>
                  <a:srgbClr val="FFFFFF"/>
                </a:solidFill>
                <a:latin typeface="Arial"/>
              </a:rPr>
              <a:t>COM POT MANIPULAR-SE EL CONTINGUT? </a:t>
            </a:r>
          </a:p>
        </p:txBody>
      </p:sp>
      <p:sp>
        <p:nvSpPr>
          <p:cNvPr id="523"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ca-ES" sz="3200" b="1" strike="noStrike">
                <a:solidFill>
                  <a:srgbClr val="FFFFFF"/>
                </a:solidFill>
                <a:latin typeface="Arial"/>
              </a:rPr>
              <a:t>2</a:t>
            </a:r>
          </a:p>
        </p:txBody>
      </p:sp>
      <p:pic>
        <p:nvPicPr>
          <p:cNvPr id="524" name="Picture 1">
            <a:hlinkClick r:id="" action="ppaction://media"/>
          </p:cNvPr>
          <p:cNvPicPr/>
          <p:nvPr>
            <a:videoFile r:link="rId2"/>
            <p:extLst>
              <p:ext uri="{DAA4B4D4-6D71-4841-9C94-3DE7FCFB9230}">
                <p14:media xmlns:p14="http://schemas.microsoft.com/office/powerpoint/2010/main" r:embed="rId1"/>
              </p:ext>
            </p:extLst>
          </p:nvPr>
        </p:nvPicPr>
        <p:blipFill>
          <a:blip r:embed="rId5"/>
        </p:blipFill>
        <p:spPr>
          <a:xfrm>
            <a:off x="2666880" y="1500120"/>
            <a:ext cx="6857640" cy="38574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Class="mediacall" fill="hold" nodeType="afterEffect">
                                  <p:stCondLst>
                                    <p:cond delay="0"/>
                                  </p:stCondLst>
                                  <p:childTnLst>
                                    <p:cmd type="call">
                                      <p:cBhvr>
                                        <p:cTn id="6" dur="14215" fill="hold"/>
                                        <p:tgtEl>
                                          <p:spTgt spid="524"/>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524"/>
                    </p:tgtEl>
                  </p:cond>
                </p:stCondLst>
                <p:childTnLst>
                  <p:par>
                    <p:cTn id="8" fill="hold">
                      <p:stCondLst>
                        <p:cond evt="onClick" delay="0">
                          <p:tgtEl>
                            <p:spTgt spid="524"/>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524"/>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ca-ES" sz="1800" b="0" strike="noStrike">
                <a:solidFill>
                  <a:srgbClr val="FFFFFF"/>
                </a:solidFill>
                <a:latin typeface="Arial"/>
              </a:rPr>
              <a:t>COM FUNCIONA LA DESINFORMACIÓ - </a:t>
            </a:r>
            <a:r>
              <a:rPr lang="ca-ES" sz="1800" b="1" strike="noStrike">
                <a:solidFill>
                  <a:srgbClr val="FFFFFF"/>
                </a:solidFill>
                <a:latin typeface="Arial"/>
              </a:rPr>
              <a:t>COM POT MANIPULAR-SE EL CONTINGUT? </a:t>
            </a:r>
          </a:p>
        </p:txBody>
      </p:sp>
      <p:pic>
        <p:nvPicPr>
          <p:cNvPr id="526" name="Elementi multimediali online 3" descr="How to make a propaganda video?"/>
          <p:cNvPicPr/>
          <p:nvPr/>
        </p:nvPicPr>
        <p:blipFill>
          <a:blip r:embed="rId3"/>
          <a:stretch/>
        </p:blipFill>
        <p:spPr>
          <a:xfrm>
            <a:off x="2734920" y="898560"/>
            <a:ext cx="6721560" cy="5041080"/>
          </a:xfrm>
          <a:prstGeom prst="rect">
            <a:avLst/>
          </a:prstGeom>
          <a:ln w="0">
            <a:noFill/>
          </a:ln>
        </p:spPr>
      </p:pic>
      <p:pic>
        <p:nvPicPr>
          <p:cNvPr id="527" name="Immagine 5"/>
          <p:cNvPicPr/>
          <p:nvPr/>
        </p:nvPicPr>
        <p:blipFill>
          <a:blip r:embed="rId4"/>
          <a:stretch/>
        </p:blipFill>
        <p:spPr>
          <a:xfrm rot="907800">
            <a:off x="7671240" y="802440"/>
            <a:ext cx="2835720" cy="860400"/>
          </a:xfrm>
          <a:prstGeom prst="rect">
            <a:avLst/>
          </a:prstGeom>
          <a:ln w="0">
            <a:noFill/>
          </a:ln>
        </p:spPr>
      </p:pic>
      <p:sp>
        <p:nvSpPr>
          <p:cNvPr id="52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ca-ES" sz="3200" b="1" strike="noStrike">
                <a:solidFill>
                  <a:srgbClr val="FFFFFF"/>
                </a:solidFill>
                <a:latin typeface="Arial"/>
              </a:rPr>
              <a:t>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mediacall" fill="hold" nodeType="clickEffect">
                                  <p:stCondLst>
                                    <p:cond delay="0"/>
                                  </p:stCondLst>
                                  <p:childTnLst>
                                    <p:cmd type="call">
                                      <p:cBhvr>
                                        <p:cTn id="6" dur="1" fill="hold"/>
                                        <p:tgtEl>
                                          <p:spTgt spid="526"/>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526"/>
                    </p:tgtEl>
                  </p:cond>
                </p:stCondLst>
                <p:childTnLst>
                  <p:par>
                    <p:cTn id="8" fill="hold">
                      <p:stCondLst>
                        <p:cond evt="onClick" delay="0">
                          <p:tgtEl>
                            <p:spTgt spid="526"/>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526"/>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ca-ES" sz="1800" b="0" strike="noStrike">
                <a:solidFill>
                  <a:srgbClr val="FFFFFF"/>
                </a:solidFill>
                <a:latin typeface="Arial"/>
              </a:rPr>
              <a:t>EXEMPLES</a:t>
            </a:r>
          </a:p>
        </p:txBody>
      </p:sp>
      <p:pic>
        <p:nvPicPr>
          <p:cNvPr id="288" name="Immagine 3"/>
          <p:cNvPicPr/>
          <p:nvPr/>
        </p:nvPicPr>
        <p:blipFill>
          <a:blip r:embed="rId3"/>
          <a:stretch/>
        </p:blipFill>
        <p:spPr>
          <a:xfrm>
            <a:off x="629280" y="957240"/>
            <a:ext cx="2662200" cy="5154840"/>
          </a:xfrm>
          <a:prstGeom prst="rect">
            <a:avLst/>
          </a:prstGeom>
          <a:ln w="0">
            <a:noFill/>
          </a:ln>
          <a:effectLst>
            <a:reflection blurRad="6350" stA="15000" endPos="55000" dir="5400000" sy="-100000" algn="bl" rotWithShape="0"/>
          </a:effectLst>
        </p:spPr>
      </p:pic>
      <p:pic>
        <p:nvPicPr>
          <p:cNvPr id="289" name="Immagine 4"/>
          <p:cNvPicPr/>
          <p:nvPr/>
        </p:nvPicPr>
        <p:blipFill>
          <a:blip r:embed="rId4"/>
          <a:stretch/>
        </p:blipFill>
        <p:spPr>
          <a:xfrm>
            <a:off x="7094520" y="1884600"/>
            <a:ext cx="3213360" cy="3038760"/>
          </a:xfrm>
          <a:prstGeom prst="rect">
            <a:avLst/>
          </a:prstGeom>
          <a:ln w="92075">
            <a:noFill/>
          </a:ln>
        </p:spPr>
      </p:pic>
      <p:pic>
        <p:nvPicPr>
          <p:cNvPr id="290" name="Immagine 5"/>
          <p:cNvPicPr/>
          <p:nvPr/>
        </p:nvPicPr>
        <p:blipFill>
          <a:blip r:embed="rId5"/>
          <a:stretch/>
        </p:blipFill>
        <p:spPr>
          <a:xfrm>
            <a:off x="2897280" y="1879200"/>
            <a:ext cx="3219840" cy="2950920"/>
          </a:xfrm>
          <a:prstGeom prst="rect">
            <a:avLst/>
          </a:prstGeom>
          <a:ln w="92075">
            <a:noFill/>
          </a:ln>
        </p:spPr>
      </p:pic>
      <p:sp>
        <p:nvSpPr>
          <p:cNvPr id="291" name="CustomShape 2"/>
          <p:cNvSpPr/>
          <p:nvPr/>
        </p:nvSpPr>
        <p:spPr>
          <a:xfrm>
            <a:off x="1905120" y="4216320"/>
            <a:ext cx="4784040" cy="5133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ca-ES" sz="2400" b="1" strike="noStrike" dirty="0">
                <a:solidFill>
                  <a:srgbClr val="FFFFFF"/>
                </a:solidFill>
                <a:latin typeface="Arial"/>
              </a:rPr>
              <a:t>La Greta </a:t>
            </a:r>
            <a:r>
              <a:rPr lang="ca-ES" sz="2400" b="1" dirty="0" smtClean="0">
                <a:solidFill>
                  <a:srgbClr val="FFFFFF"/>
                </a:solidFill>
                <a:latin typeface="Arial"/>
              </a:rPr>
              <a:t>amb</a:t>
            </a:r>
            <a:r>
              <a:rPr lang="ca-ES" sz="2400" b="1" strike="noStrike" dirty="0" smtClean="0">
                <a:solidFill>
                  <a:srgbClr val="FFFFFF"/>
                </a:solidFill>
                <a:latin typeface="Arial"/>
              </a:rPr>
              <a:t> una </a:t>
            </a:r>
            <a:r>
              <a:rPr lang="ca-ES" sz="2400" b="1" strike="noStrike" dirty="0">
                <a:solidFill>
                  <a:srgbClr val="FFFFFF"/>
                </a:solidFill>
                <a:latin typeface="Arial"/>
              </a:rPr>
              <a:t>metralleta!</a:t>
            </a:r>
          </a:p>
        </p:txBody>
      </p:sp>
      <p:sp>
        <p:nvSpPr>
          <p:cNvPr id="292" name="CustomShape 3"/>
          <p:cNvSpPr/>
          <p:nvPr/>
        </p:nvSpPr>
        <p:spPr>
          <a:xfrm>
            <a:off x="5815800" y="4854960"/>
            <a:ext cx="5772240" cy="5198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ca-ES" sz="2400" b="1" strike="noStrike">
                <a:solidFill>
                  <a:srgbClr val="FFFFFF"/>
                </a:solidFill>
                <a:latin typeface="Arial"/>
              </a:rPr>
              <a:t>El papa dona suport a un polític!</a:t>
            </a:r>
          </a:p>
        </p:txBody>
      </p:sp>
      <p:sp>
        <p:nvSpPr>
          <p:cNvPr id="293" name="CustomShape 4"/>
          <p:cNvSpPr/>
          <p:nvPr/>
        </p:nvSpPr>
        <p:spPr>
          <a:xfrm>
            <a:off x="2806920" y="1443600"/>
            <a:ext cx="3525480" cy="315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780"/>
              </a:lnSpc>
            </a:pPr>
            <a:r>
              <a:rPr lang="ca-ES" sz="1400" b="1" strike="noStrike">
                <a:solidFill>
                  <a:srgbClr val="0B1741"/>
                </a:solidFill>
                <a:latin typeface="Arial"/>
              </a:rPr>
              <a:t>ALGÚ AFIRMA A TWITTER</a:t>
            </a:r>
          </a:p>
        </p:txBody>
      </p:sp>
      <p:pic>
        <p:nvPicPr>
          <p:cNvPr id="294" name="Immagine 9"/>
          <p:cNvPicPr/>
          <p:nvPr/>
        </p:nvPicPr>
        <p:blipFill>
          <a:blip r:embed="rId6"/>
          <a:stretch/>
        </p:blipFill>
        <p:spPr>
          <a:xfrm>
            <a:off x="10838880" y="1193040"/>
            <a:ext cx="542160" cy="542160"/>
          </a:xfrm>
          <a:prstGeom prst="rect">
            <a:avLst/>
          </a:prstGeom>
          <a:ln w="0">
            <a:noFill/>
          </a:ln>
        </p:spPr>
      </p:pic>
      <p:sp>
        <p:nvSpPr>
          <p:cNvPr id="295" name="CustomShape 5"/>
          <p:cNvSpPr/>
          <p:nvPr/>
        </p:nvSpPr>
        <p:spPr>
          <a:xfrm>
            <a:off x="7008840" y="1467720"/>
            <a:ext cx="4078080" cy="290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579"/>
              </a:lnSpc>
            </a:pPr>
            <a:r>
              <a:rPr lang="ca-ES" sz="1400" b="1" strike="noStrike">
                <a:solidFill>
                  <a:srgbClr val="0B1741"/>
                </a:solidFill>
                <a:latin typeface="Arial"/>
              </a:rPr>
              <a:t>UNA ALTRA PERSONA PUBLICA A FACEBOOK</a:t>
            </a:r>
          </a:p>
        </p:txBody>
      </p:sp>
      <p:pic>
        <p:nvPicPr>
          <p:cNvPr id="296" name="Immagine 11"/>
          <p:cNvPicPr/>
          <p:nvPr/>
        </p:nvPicPr>
        <p:blipFill>
          <a:blip r:embed="rId7">
            <a:biLevel thresh="50000"/>
          </a:blip>
          <a:stretch/>
        </p:blipFill>
        <p:spPr>
          <a:xfrm>
            <a:off x="5549400" y="1216080"/>
            <a:ext cx="754200" cy="5151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ca-ES" sz="1800" b="0" strike="noStrike">
                <a:solidFill>
                  <a:srgbClr val="FFFFFF"/>
                </a:solidFill>
                <a:latin typeface="Arial"/>
              </a:rPr>
              <a:t>COM RESPONDRE DAVANT LA DESINFORMACIÓ</a:t>
            </a:r>
          </a:p>
        </p:txBody>
      </p:sp>
      <p:pic>
        <p:nvPicPr>
          <p:cNvPr id="530" name="Immagine 4"/>
          <p:cNvPicPr/>
          <p:nvPr/>
        </p:nvPicPr>
        <p:blipFill>
          <a:blip r:embed="rId3"/>
          <a:stretch/>
        </p:blipFill>
        <p:spPr>
          <a:xfrm>
            <a:off x="1653480" y="893880"/>
            <a:ext cx="2229120" cy="2534760"/>
          </a:xfrm>
          <a:prstGeom prst="rect">
            <a:avLst/>
          </a:prstGeom>
          <a:ln w="0">
            <a:noFill/>
          </a:ln>
        </p:spPr>
      </p:pic>
      <p:pic>
        <p:nvPicPr>
          <p:cNvPr id="531" name="Immagine 6"/>
          <p:cNvPicPr/>
          <p:nvPr/>
        </p:nvPicPr>
        <p:blipFill>
          <a:blip r:embed="rId4"/>
          <a:stretch/>
        </p:blipFill>
        <p:spPr>
          <a:xfrm>
            <a:off x="7665480" y="813600"/>
            <a:ext cx="2231640" cy="2615040"/>
          </a:xfrm>
          <a:prstGeom prst="rect">
            <a:avLst/>
          </a:prstGeom>
          <a:ln w="0">
            <a:noFill/>
          </a:ln>
        </p:spPr>
      </p:pic>
      <p:pic>
        <p:nvPicPr>
          <p:cNvPr id="532" name="Immagine 8"/>
          <p:cNvPicPr/>
          <p:nvPr/>
        </p:nvPicPr>
        <p:blipFill>
          <a:blip r:embed="rId5"/>
          <a:stretch/>
        </p:blipFill>
        <p:spPr>
          <a:xfrm>
            <a:off x="1331640" y="3555360"/>
            <a:ext cx="2712960" cy="2680920"/>
          </a:xfrm>
          <a:prstGeom prst="rect">
            <a:avLst/>
          </a:prstGeom>
          <a:ln w="0">
            <a:noFill/>
          </a:ln>
        </p:spPr>
      </p:pic>
      <p:pic>
        <p:nvPicPr>
          <p:cNvPr id="533" name="Immagine 10"/>
          <p:cNvPicPr/>
          <p:nvPr/>
        </p:nvPicPr>
        <p:blipFill>
          <a:blip r:embed="rId6"/>
          <a:stretch/>
        </p:blipFill>
        <p:spPr>
          <a:xfrm>
            <a:off x="7638480" y="3505680"/>
            <a:ext cx="2358360" cy="2534760"/>
          </a:xfrm>
          <a:prstGeom prst="rect">
            <a:avLst/>
          </a:prstGeom>
          <a:ln w="0">
            <a:noFill/>
          </a:ln>
        </p:spPr>
      </p:pic>
      <p:sp>
        <p:nvSpPr>
          <p:cNvPr id="534" name="CustomShape 2"/>
          <p:cNvSpPr/>
          <p:nvPr/>
        </p:nvSpPr>
        <p:spPr>
          <a:xfrm>
            <a:off x="3034080" y="1530000"/>
            <a:ext cx="34920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a-ES" sz="4000" b="1" strike="noStrike">
                <a:solidFill>
                  <a:srgbClr val="FFFFFF"/>
                </a:solidFill>
                <a:latin typeface="Arial"/>
              </a:rPr>
              <a:t>Pensa</a:t>
            </a:r>
          </a:p>
        </p:txBody>
      </p:sp>
      <p:sp>
        <p:nvSpPr>
          <p:cNvPr id="535" name="CustomShape 3"/>
          <p:cNvSpPr/>
          <p:nvPr/>
        </p:nvSpPr>
        <p:spPr>
          <a:xfrm>
            <a:off x="3608280" y="2147040"/>
            <a:ext cx="220832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1600" b="1" dirty="0" err="1">
                <a:solidFill>
                  <a:srgbClr val="FFFFFF"/>
                </a:solidFill>
                <a:latin typeface="Arial"/>
              </a:rPr>
              <a:t>abans</a:t>
            </a:r>
            <a:r>
              <a:rPr lang="en-US" sz="1600" b="1" dirty="0">
                <a:solidFill>
                  <a:srgbClr val="FFFFFF"/>
                </a:solidFill>
                <a:latin typeface="Arial"/>
              </a:rPr>
              <a:t> de </a:t>
            </a:r>
            <a:r>
              <a:rPr lang="en-US" sz="1600" b="1" dirty="0" err="1" smtClean="0">
                <a:solidFill>
                  <a:srgbClr val="FFFFFF"/>
                </a:solidFill>
                <a:latin typeface="Arial"/>
              </a:rPr>
              <a:t>compartir</a:t>
            </a:r>
            <a:endParaRPr sz="1600" b="1" dirty="0">
              <a:solidFill>
                <a:srgbClr val="FFFFFF"/>
              </a:solidFill>
              <a:latin typeface="Arial"/>
            </a:endParaRPr>
          </a:p>
        </p:txBody>
      </p:sp>
      <p:sp>
        <p:nvSpPr>
          <p:cNvPr id="536" name="CustomShape 4"/>
          <p:cNvSpPr/>
          <p:nvPr/>
        </p:nvSpPr>
        <p:spPr>
          <a:xfrm>
            <a:off x="8699500" y="1530000"/>
            <a:ext cx="2806700" cy="614099"/>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ca-ES" sz="3400" b="1" strike="noStrike" dirty="0" smtClean="0">
                <a:solidFill>
                  <a:srgbClr val="FFFFFF"/>
                </a:solidFill>
                <a:latin typeface="Arial"/>
              </a:rPr>
              <a:t>Denuncia-ho</a:t>
            </a:r>
            <a:endParaRPr lang="ca-ES" sz="3400" b="1" strike="noStrike" dirty="0">
              <a:solidFill>
                <a:srgbClr val="FFFFFF"/>
              </a:solidFill>
              <a:latin typeface="Arial"/>
            </a:endParaRPr>
          </a:p>
        </p:txBody>
      </p:sp>
      <p:sp>
        <p:nvSpPr>
          <p:cNvPr id="537" name="CustomShape 5"/>
          <p:cNvSpPr/>
          <p:nvPr/>
        </p:nvSpPr>
        <p:spPr>
          <a:xfrm>
            <a:off x="9217440" y="2147040"/>
            <a:ext cx="2043000" cy="35604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r">
              <a:lnSpc>
                <a:spcPct val="100000"/>
              </a:lnSpc>
            </a:pPr>
            <a:r>
              <a:rPr lang="en-US" sz="1600" b="1" dirty="0">
                <a:solidFill>
                  <a:srgbClr val="FFFFFF"/>
                </a:solidFill>
                <a:latin typeface="Arial"/>
              </a:rPr>
              <a:t>a les </a:t>
            </a:r>
            <a:r>
              <a:rPr lang="en-US" sz="1600" b="1" dirty="0" err="1">
                <a:solidFill>
                  <a:srgbClr val="FFFFFF"/>
                </a:solidFill>
                <a:latin typeface="Arial"/>
              </a:rPr>
              <a:t>plataformes</a:t>
            </a:r>
            <a:endParaRPr lang="en-US" sz="1600" b="1" dirty="0">
              <a:solidFill>
                <a:srgbClr val="FFFFFF"/>
              </a:solidFill>
              <a:latin typeface="Arial"/>
            </a:endParaRPr>
          </a:p>
        </p:txBody>
      </p:sp>
      <p:sp>
        <p:nvSpPr>
          <p:cNvPr id="538" name="CustomShape 6"/>
          <p:cNvSpPr/>
          <p:nvPr/>
        </p:nvSpPr>
        <p:spPr>
          <a:xfrm>
            <a:off x="6692900" y="4979520"/>
            <a:ext cx="4660900" cy="3560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600" b="1" strike="noStrike" spc="-90" dirty="0">
                <a:solidFill>
                  <a:srgbClr val="FFFFFF"/>
                </a:solidFill>
                <a:latin typeface="Arial"/>
              </a:rPr>
              <a:t>Converteix-te en </a:t>
            </a:r>
            <a:r>
              <a:rPr lang="ca-ES" sz="1600" b="1" strike="noStrike" spc="-90" dirty="0" smtClean="0">
                <a:solidFill>
                  <a:srgbClr val="FFFFFF"/>
                </a:solidFill>
                <a:latin typeface="Arial"/>
              </a:rPr>
              <a:t>verificador </a:t>
            </a:r>
            <a:r>
              <a:rPr lang="ca-ES" sz="1600" b="1" strike="noStrike" spc="-90" dirty="0">
                <a:solidFill>
                  <a:srgbClr val="FFFFFF"/>
                </a:solidFill>
                <a:latin typeface="Arial"/>
              </a:rPr>
              <a:t>d’informació </a:t>
            </a:r>
            <a:r>
              <a:rPr lang="ca-ES" sz="1600" b="1" strike="noStrike" spc="-90" dirty="0" smtClean="0">
                <a:solidFill>
                  <a:srgbClr val="FFFFFF"/>
                </a:solidFill>
                <a:latin typeface="Arial"/>
              </a:rPr>
              <a:t>dels teus </a:t>
            </a:r>
            <a:endParaRPr lang="ca-ES" sz="1600" b="1" strike="noStrike" spc="-90" dirty="0">
              <a:solidFill>
                <a:srgbClr val="FFFFFF"/>
              </a:solidFill>
              <a:latin typeface="Arial"/>
            </a:endParaRPr>
          </a:p>
        </p:txBody>
      </p:sp>
      <p:sp>
        <p:nvSpPr>
          <p:cNvPr id="539" name="CustomShape 7"/>
          <p:cNvSpPr/>
          <p:nvPr/>
        </p:nvSpPr>
        <p:spPr>
          <a:xfrm>
            <a:off x="2643480" y="5276880"/>
            <a:ext cx="4259520" cy="119887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a-ES" sz="3600" b="1" strike="noStrike" dirty="0">
                <a:solidFill>
                  <a:srgbClr val="FFFFFF"/>
                </a:solidFill>
                <a:latin typeface="Arial"/>
              </a:rPr>
              <a:t>Verifica la informació</a:t>
            </a:r>
          </a:p>
        </p:txBody>
      </p:sp>
      <p:sp>
        <p:nvSpPr>
          <p:cNvPr id="540" name="CustomShape 8"/>
          <p:cNvSpPr/>
          <p:nvPr/>
        </p:nvSpPr>
        <p:spPr>
          <a:xfrm>
            <a:off x="6386760" y="5276880"/>
            <a:ext cx="402012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a-ES" sz="3600" b="1" strike="noStrike" dirty="0">
                <a:solidFill>
                  <a:srgbClr val="FFFFFF"/>
                </a:solidFill>
                <a:latin typeface="Arial"/>
              </a:rPr>
              <a:t>familiars</a:t>
            </a:r>
            <a:r>
              <a:rPr lang="ca-ES" sz="4000" b="1" strike="noStrike" dirty="0">
                <a:solidFill>
                  <a:srgbClr val="FFFFFF"/>
                </a:solidFill>
                <a:latin typeface="Arial"/>
              </a:rPr>
              <a:t> i amics</a:t>
            </a:r>
          </a:p>
        </p:txBody>
      </p:sp>
      <p:sp>
        <p:nvSpPr>
          <p:cNvPr id="541" name="CustomShape 9"/>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ca-ES" sz="3200" b="1" strike="noStrike">
                <a:solidFill>
                  <a:srgbClr val="FFFFFF"/>
                </a:solidFill>
                <a:latin typeface="Arial"/>
              </a:rPr>
              <a:t>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 name="Immagine 3"/>
          <p:cNvPicPr/>
          <p:nvPr/>
        </p:nvPicPr>
        <p:blipFill>
          <a:blip r:embed="rId3">
            <a:alphaModFix amt="44000"/>
          </a:blip>
          <a:stretch/>
        </p:blipFill>
        <p:spPr>
          <a:xfrm rot="20577000">
            <a:off x="4794760" y="2073240"/>
            <a:ext cx="1940760" cy="2711520"/>
          </a:xfrm>
          <a:prstGeom prst="rect">
            <a:avLst/>
          </a:prstGeom>
          <a:ln w="0">
            <a:noFill/>
          </a:ln>
        </p:spPr>
      </p:pic>
      <p:sp>
        <p:nvSpPr>
          <p:cNvPr id="543" name="CustomShape 1"/>
          <p:cNvSpPr/>
          <p:nvPr/>
        </p:nvSpPr>
        <p:spPr>
          <a:xfrm rot="19007400">
            <a:off x="8269520" y="2689200"/>
            <a:ext cx="3573360" cy="1479600"/>
          </a:xfrm>
          <a:prstGeom prst="notchedRightArrow">
            <a:avLst>
              <a:gd name="adj1" fmla="val 43311"/>
              <a:gd name="adj2" fmla="val 44176"/>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p:style>
      </p:sp>
      <p:pic>
        <p:nvPicPr>
          <p:cNvPr id="544" name="Immagine 21"/>
          <p:cNvPicPr/>
          <p:nvPr/>
        </p:nvPicPr>
        <p:blipFill>
          <a:blip r:embed="rId4">
            <a:alphaModFix amt="45000"/>
          </a:blip>
          <a:stretch/>
        </p:blipFill>
        <p:spPr>
          <a:xfrm>
            <a:off x="1049040" y="2054880"/>
            <a:ext cx="1886400" cy="2748240"/>
          </a:xfrm>
          <a:prstGeom prst="rect">
            <a:avLst/>
          </a:prstGeom>
          <a:ln w="0">
            <a:noFill/>
          </a:ln>
        </p:spPr>
      </p:pic>
      <p:sp>
        <p:nvSpPr>
          <p:cNvPr id="545" name="TextShape 2"/>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ca-ES" sz="1800" b="0" strike="noStrike">
                <a:solidFill>
                  <a:srgbClr val="FFFFFF"/>
                </a:solidFill>
                <a:latin typeface="Arial"/>
              </a:rPr>
              <a:t>COM RESPONDRE DAVANT LA DESINFORMACIÓ - </a:t>
            </a:r>
            <a:r>
              <a:rPr lang="ca-ES" sz="1800" b="1" strike="noStrike">
                <a:solidFill>
                  <a:srgbClr val="FFFFFF"/>
                </a:solidFill>
                <a:latin typeface="Arial"/>
              </a:rPr>
              <a:t>PENSA ABANS DE COMPARTIR I VERIFICA LA INFORMACIÓ QUE COMPARTEIXES</a:t>
            </a:r>
          </a:p>
        </p:txBody>
      </p:sp>
      <p:sp>
        <p:nvSpPr>
          <p:cNvPr id="546" name="CustomShape 3"/>
          <p:cNvSpPr/>
          <p:nvPr/>
        </p:nvSpPr>
        <p:spPr>
          <a:xfrm>
            <a:off x="584280" y="2877120"/>
            <a:ext cx="2870640" cy="1080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a-ES" sz="6500" b="1" strike="noStrike" dirty="0">
                <a:solidFill>
                  <a:srgbClr val="FFFFFF"/>
                </a:solidFill>
                <a:latin typeface="Arial"/>
              </a:rPr>
              <a:t>Dubte</a:t>
            </a:r>
          </a:p>
        </p:txBody>
      </p:sp>
      <p:sp>
        <p:nvSpPr>
          <p:cNvPr id="547" name="CustomShape 4"/>
          <p:cNvSpPr/>
          <p:nvPr/>
        </p:nvSpPr>
        <p:spPr>
          <a:xfrm>
            <a:off x="3098440" y="2877120"/>
            <a:ext cx="5334840" cy="193753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ca-ES" sz="6000" b="1" strike="noStrike" dirty="0">
                <a:solidFill>
                  <a:srgbClr val="FFFFFF"/>
                </a:solidFill>
                <a:latin typeface="Arial"/>
              </a:rPr>
              <a:t>Verifica </a:t>
            </a:r>
            <a:r>
              <a:rPr lang="ca-ES" sz="6000" b="1" strike="noStrike" dirty="0" smtClean="0">
                <a:solidFill>
                  <a:srgbClr val="FFFFFF"/>
                </a:solidFill>
                <a:latin typeface="Arial"/>
              </a:rPr>
              <a:t>la</a:t>
            </a:r>
          </a:p>
          <a:p>
            <a:pPr algn="ctr">
              <a:lnSpc>
                <a:spcPct val="100000"/>
              </a:lnSpc>
            </a:pPr>
            <a:r>
              <a:rPr lang="ca-ES" sz="6000" b="1" strike="noStrike" dirty="0" smtClean="0">
                <a:solidFill>
                  <a:srgbClr val="FFFFFF"/>
                </a:solidFill>
                <a:latin typeface="Arial"/>
              </a:rPr>
              <a:t>informació</a:t>
            </a:r>
            <a:endParaRPr lang="ca-ES" sz="6000" b="1" strike="noStrike" dirty="0">
              <a:solidFill>
                <a:srgbClr val="FFFFFF"/>
              </a:solidFill>
              <a:latin typeface="Arial"/>
            </a:endParaRPr>
          </a:p>
        </p:txBody>
      </p:sp>
      <p:sp>
        <p:nvSpPr>
          <p:cNvPr id="548" name="CustomShape 5"/>
          <p:cNvSpPr/>
          <p:nvPr/>
        </p:nvSpPr>
        <p:spPr>
          <a:xfrm>
            <a:off x="8298257" y="2956542"/>
            <a:ext cx="3469783" cy="1014209"/>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ca-ES" sz="6000" b="1" strike="noStrike" dirty="0">
                <a:solidFill>
                  <a:srgbClr val="FFFFFF"/>
                </a:solidFill>
                <a:latin typeface="Arial"/>
              </a:rPr>
              <a:t>Decideix</a:t>
            </a:r>
          </a:p>
        </p:txBody>
      </p:sp>
      <p:sp>
        <p:nvSpPr>
          <p:cNvPr id="549" name="CustomShape 6"/>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ca-ES" sz="3200" b="1" strike="noStrike">
                <a:solidFill>
                  <a:srgbClr val="FFFFFF"/>
                </a:solidFill>
                <a:latin typeface="Arial"/>
              </a:rPr>
              <a:t>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ca-ES" sz="1800" b="0" strike="noStrike">
                <a:solidFill>
                  <a:srgbClr val="FFFFFF"/>
                </a:solidFill>
                <a:latin typeface="Arial"/>
              </a:rPr>
              <a:t>COM RESPONDRE DAVANT DE LA DESINFORMACIÓ - </a:t>
            </a:r>
            <a:r>
              <a:rPr lang="ca-ES" sz="1800" b="1" strike="noStrike">
                <a:solidFill>
                  <a:srgbClr val="FFFFFF"/>
                </a:solidFill>
                <a:latin typeface="Arial"/>
              </a:rPr>
              <a:t>VERIFICA LA INFORMACIÓ</a:t>
            </a:r>
          </a:p>
        </p:txBody>
      </p:sp>
      <p:sp>
        <p:nvSpPr>
          <p:cNvPr id="551" name="CustomShape 2"/>
          <p:cNvSpPr/>
          <p:nvPr/>
        </p:nvSpPr>
        <p:spPr>
          <a:xfrm>
            <a:off x="4976430" y="1936080"/>
            <a:ext cx="223890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ca-ES" sz="1600" b="1" strike="noStrike" dirty="0">
                <a:solidFill>
                  <a:srgbClr val="FFFFFF"/>
                </a:solidFill>
                <a:latin typeface="Arial"/>
              </a:rPr>
              <a:t>Verifica el contingut</a:t>
            </a:r>
          </a:p>
        </p:txBody>
      </p:sp>
      <p:sp>
        <p:nvSpPr>
          <p:cNvPr id="552" name="CustomShape 3"/>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ca-ES" sz="3200" b="1" strike="noStrike">
                <a:solidFill>
                  <a:srgbClr val="FFFFFF"/>
                </a:solidFill>
                <a:latin typeface="Arial"/>
              </a:rPr>
              <a:t>3</a:t>
            </a:r>
          </a:p>
        </p:txBody>
      </p:sp>
      <p:pic>
        <p:nvPicPr>
          <p:cNvPr id="553" name="Immagine 4"/>
          <p:cNvPicPr/>
          <p:nvPr/>
        </p:nvPicPr>
        <p:blipFill>
          <a:blip r:embed="rId3"/>
          <a:stretch/>
        </p:blipFill>
        <p:spPr>
          <a:xfrm rot="2928000">
            <a:off x="4588560" y="2500200"/>
            <a:ext cx="3015000" cy="3015000"/>
          </a:xfrm>
          <a:prstGeom prst="rect">
            <a:avLst/>
          </a:prstGeom>
          <a:ln w="0">
            <a:noFill/>
          </a:ln>
        </p:spPr>
      </p:pic>
      <p:sp>
        <p:nvSpPr>
          <p:cNvPr id="554" name="CustomShape 4"/>
          <p:cNvSpPr/>
          <p:nvPr/>
        </p:nvSpPr>
        <p:spPr>
          <a:xfrm>
            <a:off x="7417440" y="2622240"/>
            <a:ext cx="1872720" cy="4860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ca-ES" sz="1600" b="1" strike="noStrike" dirty="0">
                <a:solidFill>
                  <a:srgbClr val="FFFFFF"/>
                </a:solidFill>
                <a:latin typeface="Arial"/>
              </a:rPr>
              <a:t>Analitza el mitjà de comunicació</a:t>
            </a:r>
          </a:p>
        </p:txBody>
      </p:sp>
      <p:sp>
        <p:nvSpPr>
          <p:cNvPr id="555" name="CustomShape 5"/>
          <p:cNvSpPr/>
          <p:nvPr/>
        </p:nvSpPr>
        <p:spPr>
          <a:xfrm>
            <a:off x="7758360" y="3830040"/>
            <a:ext cx="19576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ca-ES" sz="1600" b="1" strike="noStrike" dirty="0">
                <a:solidFill>
                  <a:srgbClr val="FFFFFF"/>
                </a:solidFill>
                <a:latin typeface="Arial"/>
              </a:rPr>
              <a:t>Analitza </a:t>
            </a:r>
            <a:r>
              <a:rPr lang="ca-ES" sz="1600" b="1" strike="noStrike" dirty="0" smtClean="0">
                <a:solidFill>
                  <a:srgbClr val="FFFFFF"/>
                </a:solidFill>
                <a:latin typeface="Arial"/>
              </a:rPr>
              <a:t>l’autor/a</a:t>
            </a:r>
            <a:endParaRPr lang="ca-ES" sz="1600" b="1" strike="noStrike" dirty="0">
              <a:solidFill>
                <a:srgbClr val="FFFFFF"/>
              </a:solidFill>
              <a:latin typeface="Arial"/>
            </a:endParaRPr>
          </a:p>
        </p:txBody>
      </p:sp>
      <p:sp>
        <p:nvSpPr>
          <p:cNvPr id="556" name="CustomShape 6"/>
          <p:cNvSpPr/>
          <p:nvPr/>
        </p:nvSpPr>
        <p:spPr>
          <a:xfrm>
            <a:off x="7417080" y="4881240"/>
            <a:ext cx="215244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ca-ES" sz="1600" b="1" strike="noStrike">
                <a:solidFill>
                  <a:srgbClr val="FFFFFF"/>
                </a:solidFill>
                <a:latin typeface="Arial"/>
              </a:rPr>
              <a:t>Analitza les fonts</a:t>
            </a:r>
          </a:p>
        </p:txBody>
      </p:sp>
      <p:sp>
        <p:nvSpPr>
          <p:cNvPr id="557" name="CustomShape 7"/>
          <p:cNvSpPr/>
          <p:nvPr/>
        </p:nvSpPr>
        <p:spPr>
          <a:xfrm>
            <a:off x="5019840" y="5717520"/>
            <a:ext cx="215244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ca-ES" sz="1600" b="1" strike="noStrike">
                <a:solidFill>
                  <a:srgbClr val="FFFFFF"/>
                </a:solidFill>
                <a:latin typeface="Arial"/>
              </a:rPr>
              <a:t>Verifica les fotografies</a:t>
            </a:r>
          </a:p>
        </p:txBody>
      </p:sp>
      <p:sp>
        <p:nvSpPr>
          <p:cNvPr id="558" name="CustomShape 8"/>
          <p:cNvSpPr/>
          <p:nvPr/>
        </p:nvSpPr>
        <p:spPr>
          <a:xfrm>
            <a:off x="1943100" y="4885680"/>
            <a:ext cx="282402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ca-ES" sz="1600" b="1" strike="noStrike" dirty="0" smtClean="0">
                <a:solidFill>
                  <a:srgbClr val="FFFFFF"/>
                </a:solidFill>
                <a:latin typeface="Arial"/>
              </a:rPr>
              <a:t>Pensa </a:t>
            </a:r>
            <a:r>
              <a:rPr lang="ca-ES" sz="1600" b="1" strike="noStrike" dirty="0">
                <a:solidFill>
                  <a:srgbClr val="FFFFFF"/>
                </a:solidFill>
                <a:latin typeface="Arial"/>
              </a:rPr>
              <a:t>abans de compartir</a:t>
            </a:r>
          </a:p>
        </p:txBody>
      </p:sp>
      <p:sp>
        <p:nvSpPr>
          <p:cNvPr id="559" name="CustomShape 9"/>
          <p:cNvSpPr/>
          <p:nvPr/>
        </p:nvSpPr>
        <p:spPr>
          <a:xfrm>
            <a:off x="1485720" y="3731970"/>
            <a:ext cx="2832480" cy="5514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ca-ES" sz="1600" b="1" strike="noStrike" dirty="0">
                <a:solidFill>
                  <a:srgbClr val="FFFFFF"/>
                </a:solidFill>
                <a:latin typeface="Arial"/>
              </a:rPr>
              <a:t>Qüestiona els teus propis prejudicis</a:t>
            </a:r>
          </a:p>
        </p:txBody>
      </p:sp>
      <p:sp>
        <p:nvSpPr>
          <p:cNvPr id="560" name="CustomShape 10"/>
          <p:cNvSpPr/>
          <p:nvPr/>
        </p:nvSpPr>
        <p:spPr>
          <a:xfrm>
            <a:off x="2017710" y="2622240"/>
            <a:ext cx="2674800" cy="5781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ca-ES" sz="1600" b="1" strike="noStrike" dirty="0">
                <a:solidFill>
                  <a:srgbClr val="FFFFFF"/>
                </a:solidFill>
                <a:latin typeface="Arial"/>
              </a:rPr>
              <a:t>Uneix-te als </a:t>
            </a:r>
            <a:r>
              <a:rPr lang="ca-ES" sz="1600" b="1" strike="noStrike" dirty="0" err="1">
                <a:solidFill>
                  <a:srgbClr val="FFFFFF"/>
                </a:solidFill>
                <a:latin typeface="Arial"/>
              </a:rPr>
              <a:t>desmuntadors</a:t>
            </a:r>
            <a:r>
              <a:rPr lang="ca-ES" sz="1600" b="1" strike="noStrike" dirty="0">
                <a:solidFill>
                  <a:srgbClr val="FFFFFF"/>
                </a:solidFill>
                <a:latin typeface="Arial"/>
              </a:rPr>
              <a:t> de mites</a:t>
            </a:r>
          </a:p>
        </p:txBody>
      </p:sp>
      <p:sp>
        <p:nvSpPr>
          <p:cNvPr id="561" name="CustomShape 11"/>
          <p:cNvSpPr/>
          <p:nvPr/>
        </p:nvSpPr>
        <p:spPr>
          <a:xfrm>
            <a:off x="1294842" y="906120"/>
            <a:ext cx="9503797" cy="706432"/>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ca-ES" sz="4000" b="1" strike="noStrike" dirty="0" smtClean="0">
                <a:solidFill>
                  <a:srgbClr val="FFFFFF"/>
                </a:solidFill>
                <a:latin typeface="Arial"/>
              </a:rPr>
              <a:t>Verifica </a:t>
            </a:r>
            <a:r>
              <a:rPr lang="ca-ES" sz="4000" b="1" strike="noStrike" dirty="0">
                <a:solidFill>
                  <a:srgbClr val="FFFFFF"/>
                </a:solidFill>
                <a:latin typeface="Arial"/>
              </a:rPr>
              <a:t>la informació en cas de dubte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ca-ES" sz="1800" b="0" strike="noStrike">
                <a:solidFill>
                  <a:srgbClr val="FFFFFF"/>
                </a:solidFill>
                <a:latin typeface="Arial"/>
              </a:rPr>
              <a:t>COM RESPONDRE DAVANT LA DESINFORMACIÓ</a:t>
            </a:r>
          </a:p>
        </p:txBody>
      </p:sp>
      <p:sp>
        <p:nvSpPr>
          <p:cNvPr id="563"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ca-ES" sz="3200" b="1" strike="noStrike">
                <a:solidFill>
                  <a:srgbClr val="FFFFFF"/>
                </a:solidFill>
                <a:latin typeface="Arial"/>
              </a:rPr>
              <a:t>3</a:t>
            </a:r>
          </a:p>
        </p:txBody>
      </p:sp>
      <p:pic>
        <p:nvPicPr>
          <p:cNvPr id="564" name="Immagine 18"/>
          <p:cNvPicPr/>
          <p:nvPr/>
        </p:nvPicPr>
        <p:blipFill>
          <a:blip r:embed="rId3"/>
          <a:stretch/>
        </p:blipFill>
        <p:spPr>
          <a:xfrm>
            <a:off x="868680" y="1897920"/>
            <a:ext cx="2231640" cy="2615040"/>
          </a:xfrm>
          <a:prstGeom prst="rect">
            <a:avLst/>
          </a:prstGeom>
          <a:ln w="0">
            <a:noFill/>
          </a:ln>
        </p:spPr>
      </p:pic>
      <p:sp>
        <p:nvSpPr>
          <p:cNvPr id="565" name="CustomShape 3"/>
          <p:cNvSpPr/>
          <p:nvPr/>
        </p:nvSpPr>
        <p:spPr>
          <a:xfrm>
            <a:off x="1520280" y="2832840"/>
            <a:ext cx="2997000" cy="64487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ca-ES" sz="3600" b="1" strike="noStrike" dirty="0">
                <a:solidFill>
                  <a:srgbClr val="FFFFFF"/>
                </a:solidFill>
                <a:latin typeface="Arial"/>
              </a:rPr>
              <a:t>Denuncia-ho</a:t>
            </a:r>
          </a:p>
        </p:txBody>
      </p:sp>
      <p:sp>
        <p:nvSpPr>
          <p:cNvPr id="566" name="CustomShape 4"/>
          <p:cNvSpPr/>
          <p:nvPr/>
        </p:nvSpPr>
        <p:spPr>
          <a:xfrm>
            <a:off x="1520280" y="3475800"/>
            <a:ext cx="2061120" cy="35604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ca-ES" sz="1600" b="1" strike="noStrike" dirty="0">
                <a:solidFill>
                  <a:srgbClr val="FFFFFF"/>
                </a:solidFill>
                <a:latin typeface="Arial"/>
              </a:rPr>
              <a:t>a les plataformes</a:t>
            </a:r>
          </a:p>
        </p:txBody>
      </p:sp>
      <p:pic>
        <p:nvPicPr>
          <p:cNvPr id="567" name="Picture 35"/>
          <p:cNvPicPr/>
          <p:nvPr/>
        </p:nvPicPr>
        <p:blipFill>
          <a:blip r:embed="rId4">
            <a:alphaModFix amt="60000"/>
          </a:blip>
          <a:stretch/>
        </p:blipFill>
        <p:spPr>
          <a:xfrm>
            <a:off x="4682880" y="1284480"/>
            <a:ext cx="4063320" cy="1944360"/>
          </a:xfrm>
          <a:prstGeom prst="rect">
            <a:avLst/>
          </a:prstGeom>
          <a:ln w="0">
            <a:noFill/>
          </a:ln>
        </p:spPr>
      </p:pic>
      <p:pic>
        <p:nvPicPr>
          <p:cNvPr id="568" name="Picture 38"/>
          <p:cNvPicPr/>
          <p:nvPr/>
        </p:nvPicPr>
        <p:blipFill>
          <a:blip r:embed="rId5"/>
          <a:srcRect t="388" b="-388"/>
          <a:stretch/>
        </p:blipFill>
        <p:spPr>
          <a:xfrm>
            <a:off x="8730720" y="1289160"/>
            <a:ext cx="2919240" cy="1943640"/>
          </a:xfrm>
          <a:prstGeom prst="rect">
            <a:avLst/>
          </a:prstGeom>
          <a:ln w="0">
            <a:noFill/>
          </a:ln>
        </p:spPr>
      </p:pic>
      <p:pic>
        <p:nvPicPr>
          <p:cNvPr id="569" name="Picture 39"/>
          <p:cNvPicPr/>
          <p:nvPr/>
        </p:nvPicPr>
        <p:blipFill>
          <a:blip r:embed="rId6"/>
          <a:srcRect t="559" b="15063"/>
          <a:stretch/>
        </p:blipFill>
        <p:spPr>
          <a:xfrm>
            <a:off x="7858080" y="3338280"/>
            <a:ext cx="2910600" cy="1943640"/>
          </a:xfrm>
          <a:prstGeom prst="rect">
            <a:avLst/>
          </a:prstGeom>
          <a:ln w="0">
            <a:noFill/>
          </a:ln>
        </p:spPr>
      </p:pic>
      <p:pic>
        <p:nvPicPr>
          <p:cNvPr id="570" name="Picture 6"/>
          <p:cNvPicPr/>
          <p:nvPr/>
        </p:nvPicPr>
        <p:blipFill>
          <a:blip r:embed="rId7">
            <a:alphaModFix amt="59000"/>
          </a:blip>
          <a:srcRect b="7006"/>
          <a:stretch/>
        </p:blipFill>
        <p:spPr>
          <a:xfrm>
            <a:off x="4689000" y="3338280"/>
            <a:ext cx="3170880" cy="1943640"/>
          </a:xfrm>
          <a:prstGeom prst="rect">
            <a:avLst/>
          </a:prstGeom>
          <a:ln w="0">
            <a:noFill/>
          </a:ln>
        </p:spPr>
      </p:pic>
      <p:pic>
        <p:nvPicPr>
          <p:cNvPr id="571" name="Immagine 36"/>
          <p:cNvPicPr/>
          <p:nvPr/>
        </p:nvPicPr>
        <p:blipFill>
          <a:blip r:embed="rId8"/>
          <a:stretch/>
        </p:blipFill>
        <p:spPr>
          <a:xfrm>
            <a:off x="3907800" y="1970280"/>
            <a:ext cx="542160" cy="542160"/>
          </a:xfrm>
          <a:prstGeom prst="rect">
            <a:avLst/>
          </a:prstGeom>
          <a:ln w="0">
            <a:noFill/>
          </a:ln>
        </p:spPr>
      </p:pic>
      <p:pic>
        <p:nvPicPr>
          <p:cNvPr id="572" name="Immagine 5"/>
          <p:cNvPicPr/>
          <p:nvPr/>
        </p:nvPicPr>
        <p:blipFill>
          <a:blip r:embed="rId9">
            <a:extLst>
              <a:ext uri="{BEBA8EAE-BF5A-486C-A8C5-ECC9F3942E4B}">
                <a14:imgProps xmlns:a14="http://schemas.microsoft.com/office/drawing/2010/main">
                  <a14:imgLayer r:embed="rId10">
                    <a14:imgEffect>
                      <a14:brightnessContrast bright="25000"/>
                    </a14:imgEffect>
                  </a14:imgLayer>
                </a14:imgProps>
              </a:ext>
            </a:extLst>
          </a:blip>
          <a:stretch/>
        </p:blipFill>
        <p:spPr>
          <a:xfrm>
            <a:off x="6723360" y="4676760"/>
            <a:ext cx="1537200" cy="306720"/>
          </a:xfrm>
          <a:prstGeom prst="rect">
            <a:avLst/>
          </a:prstGeom>
          <a:ln w="0">
            <a:noFill/>
          </a:ln>
        </p:spPr>
      </p:pic>
      <p:pic>
        <p:nvPicPr>
          <p:cNvPr id="573" name="Immagine 8"/>
          <p:cNvPicPr/>
          <p:nvPr/>
        </p:nvPicPr>
        <p:blipFill>
          <a:blip r:embed="rId11">
            <a:extLst>
              <a:ext uri="{BEBA8EAE-BF5A-486C-A8C5-ECC9F3942E4B}">
                <a14:imgProps xmlns:a14="http://schemas.microsoft.com/office/drawing/2010/main">
                  <a14:imgLayer r:embed="rId12">
                    <a14:imgEffect>
                      <a14:brightnessContrast bright="24000" contrast="1000"/>
                    </a14:imgEffect>
                  </a14:imgLayer>
                </a14:imgProps>
              </a:ext>
            </a:extLst>
          </a:blip>
          <a:stretch/>
        </p:blipFill>
        <p:spPr>
          <a:xfrm>
            <a:off x="7116120" y="2370240"/>
            <a:ext cx="1926000" cy="292680"/>
          </a:xfrm>
          <a:prstGeom prst="rect">
            <a:avLst/>
          </a:prstGeom>
          <a:ln w="0">
            <a:noFill/>
          </a:ln>
        </p:spPr>
      </p:pic>
      <p:grpSp>
        <p:nvGrpSpPr>
          <p:cNvPr id="574" name="Group 5"/>
          <p:cNvGrpSpPr/>
          <p:nvPr/>
        </p:nvGrpSpPr>
        <p:grpSpPr>
          <a:xfrm>
            <a:off x="3962880" y="3989160"/>
            <a:ext cx="554400" cy="554400"/>
            <a:chOff x="3962880" y="3989160"/>
            <a:chExt cx="554400" cy="554400"/>
          </a:xfrm>
        </p:grpSpPr>
        <p:sp>
          <p:nvSpPr>
            <p:cNvPr id="575" name="CustomShape 6"/>
            <p:cNvSpPr/>
            <p:nvPr/>
          </p:nvSpPr>
          <p:spPr>
            <a:xfrm>
              <a:off x="3962880" y="3989160"/>
              <a:ext cx="554400" cy="5544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p:style>
        </p:sp>
        <p:pic>
          <p:nvPicPr>
            <p:cNvPr id="576" name="Immagine 37"/>
            <p:cNvPicPr/>
            <p:nvPr/>
          </p:nvPicPr>
          <p:blipFill>
            <a:blip r:embed="rId13">
              <a:biLevel thresh="50000"/>
            </a:blip>
            <a:stretch/>
          </p:blipFill>
          <p:spPr>
            <a:xfrm>
              <a:off x="4006800" y="4108680"/>
              <a:ext cx="460080" cy="31428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ca-ES" sz="1800" b="0" strike="noStrike">
                <a:solidFill>
                  <a:srgbClr val="FFFFFF"/>
                </a:solidFill>
                <a:latin typeface="Arial"/>
              </a:rPr>
              <a:t>COM RESPONDRE DAVANT LA DESINFORMACIÓ</a:t>
            </a:r>
          </a:p>
        </p:txBody>
      </p:sp>
      <p:sp>
        <p:nvSpPr>
          <p:cNvPr id="57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ca-ES" sz="3200" b="1" strike="noStrike">
                <a:solidFill>
                  <a:srgbClr val="FFFFFF"/>
                </a:solidFill>
                <a:latin typeface="Arial"/>
              </a:rPr>
              <a:t>3</a:t>
            </a:r>
          </a:p>
        </p:txBody>
      </p:sp>
      <p:sp>
        <p:nvSpPr>
          <p:cNvPr id="579" name="CustomShape 3"/>
          <p:cNvSpPr/>
          <p:nvPr/>
        </p:nvSpPr>
        <p:spPr>
          <a:xfrm>
            <a:off x="7962840" y="1562400"/>
            <a:ext cx="3770640" cy="80902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2761"/>
              </a:lnSpc>
            </a:pPr>
            <a:r>
              <a:rPr lang="ca-ES" sz="2800" b="1" strike="noStrike" dirty="0">
                <a:solidFill>
                  <a:srgbClr val="FFFFFF"/>
                </a:solidFill>
                <a:latin typeface="Arial"/>
              </a:rPr>
              <a:t>NO </a:t>
            </a:r>
            <a:r>
              <a:rPr lang="ca-ES" sz="2800" b="1" strike="noStrike" dirty="0" smtClean="0">
                <a:solidFill>
                  <a:srgbClr val="FFFFFF"/>
                </a:solidFill>
                <a:latin typeface="Arial"/>
              </a:rPr>
              <a:t>HUMILIÏS,</a:t>
            </a:r>
            <a:endParaRPr lang="ca-ES" sz="2800" b="1" strike="noStrike" dirty="0">
              <a:solidFill>
                <a:srgbClr val="FFFFFF"/>
              </a:solidFill>
              <a:latin typeface="Arial"/>
            </a:endParaRPr>
          </a:p>
          <a:p>
            <a:pPr>
              <a:lnSpc>
                <a:spcPts val="2761"/>
              </a:lnSpc>
            </a:pPr>
            <a:r>
              <a:rPr lang="ca-ES" sz="2800" b="1" strike="noStrike" dirty="0">
                <a:solidFill>
                  <a:srgbClr val="FFFFFF"/>
                </a:solidFill>
                <a:latin typeface="Arial"/>
              </a:rPr>
              <a:t>MOSTRA EMPATIA</a:t>
            </a:r>
          </a:p>
        </p:txBody>
      </p:sp>
      <p:pic>
        <p:nvPicPr>
          <p:cNvPr id="580" name="Immagine 3"/>
          <p:cNvPicPr/>
          <p:nvPr/>
        </p:nvPicPr>
        <p:blipFill>
          <a:blip r:embed="rId3"/>
          <a:stretch/>
        </p:blipFill>
        <p:spPr>
          <a:xfrm>
            <a:off x="4200480" y="1256400"/>
            <a:ext cx="3790440" cy="3786480"/>
          </a:xfrm>
          <a:prstGeom prst="rect">
            <a:avLst/>
          </a:prstGeom>
          <a:ln w="0">
            <a:noFill/>
          </a:ln>
        </p:spPr>
      </p:pic>
      <p:sp>
        <p:nvSpPr>
          <p:cNvPr id="581" name="CustomShape 4"/>
          <p:cNvSpPr/>
          <p:nvPr/>
        </p:nvSpPr>
        <p:spPr>
          <a:xfrm>
            <a:off x="8131340" y="2319480"/>
            <a:ext cx="3247860" cy="124504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ts val="1760"/>
              </a:lnSpc>
            </a:pPr>
            <a:r>
              <a:rPr lang="ca-ES" sz="1800" b="0" strike="noStrike" dirty="0">
                <a:solidFill>
                  <a:srgbClr val="FFFFFF"/>
                </a:solidFill>
                <a:latin typeface="Arial"/>
              </a:rPr>
              <a:t>Adoptar un to de «</a:t>
            </a:r>
            <a:r>
              <a:rPr lang="ca-ES" sz="1800" b="1" strike="noStrike" dirty="0">
                <a:solidFill>
                  <a:srgbClr val="FFFFFF"/>
                </a:solidFill>
                <a:latin typeface="Arial"/>
              </a:rPr>
              <a:t>t’equivoques, jo tinc raó</a:t>
            </a:r>
            <a:r>
              <a:rPr lang="ca-ES" sz="1800" b="0" strike="noStrike" dirty="0">
                <a:solidFill>
                  <a:srgbClr val="FFFFFF"/>
                </a:solidFill>
                <a:latin typeface="Arial"/>
              </a:rPr>
              <a:t>» no serveix de res </a:t>
            </a:r>
          </a:p>
          <a:p>
            <a:pPr>
              <a:lnSpc>
                <a:spcPts val="1760"/>
              </a:lnSpc>
            </a:pPr>
            <a:endParaRPr lang="ca-ES" sz="1800" b="0" strike="noStrike" dirty="0">
              <a:solidFill>
                <a:srgbClr val="FFFFFF"/>
              </a:solidFill>
              <a:latin typeface="Arial"/>
            </a:endParaRPr>
          </a:p>
          <a:p>
            <a:pPr>
              <a:lnSpc>
                <a:spcPts val="1760"/>
              </a:lnSpc>
            </a:pPr>
            <a:endParaRPr lang="ca-ES" sz="1800" b="0" strike="noStrike" dirty="0">
              <a:solidFill>
                <a:srgbClr val="FFFFFF"/>
              </a:solidFill>
              <a:latin typeface="Arial"/>
            </a:endParaRPr>
          </a:p>
        </p:txBody>
      </p:sp>
      <p:sp>
        <p:nvSpPr>
          <p:cNvPr id="582" name="CustomShape 5"/>
          <p:cNvSpPr/>
          <p:nvPr/>
        </p:nvSpPr>
        <p:spPr>
          <a:xfrm>
            <a:off x="2673360" y="4087440"/>
            <a:ext cx="684504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2000" b="1" strike="noStrike">
                <a:solidFill>
                  <a:srgbClr val="FFFFFF"/>
                </a:solidFill>
                <a:latin typeface="Arial"/>
              </a:rPr>
              <a:t>Com parlar de la desinformació amb amics i familiars</a:t>
            </a:r>
          </a:p>
        </p:txBody>
      </p:sp>
      <p:sp>
        <p:nvSpPr>
          <p:cNvPr id="583" name="CustomShape 6"/>
          <p:cNvSpPr/>
          <p:nvPr/>
        </p:nvSpPr>
        <p:spPr>
          <a:xfrm>
            <a:off x="2504880" y="5189040"/>
            <a:ext cx="7181640" cy="441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ca-ES" sz="2800" b="1" strike="noStrike">
                <a:solidFill>
                  <a:srgbClr val="FFFFFF"/>
                </a:solidFill>
                <a:latin typeface="Arial"/>
              </a:rPr>
              <a:t>NO ESPERIS UN CANVI IMMEDIAT</a:t>
            </a:r>
          </a:p>
        </p:txBody>
      </p:sp>
      <p:sp>
        <p:nvSpPr>
          <p:cNvPr id="584" name="CustomShape 7"/>
          <p:cNvSpPr/>
          <p:nvPr/>
        </p:nvSpPr>
        <p:spPr>
          <a:xfrm>
            <a:off x="3413160" y="5603400"/>
            <a:ext cx="564012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ca-ES" sz="1800" b="0" strike="noStrike">
                <a:solidFill>
                  <a:srgbClr val="FFFFFF"/>
                </a:solidFill>
                <a:latin typeface="Arial"/>
              </a:rPr>
              <a:t>Cal amabilitat i paciència perquè la gent deixi de propagar desinformació</a:t>
            </a:r>
          </a:p>
        </p:txBody>
      </p:sp>
      <p:sp>
        <p:nvSpPr>
          <p:cNvPr id="585" name="CustomShape 8"/>
          <p:cNvSpPr/>
          <p:nvPr/>
        </p:nvSpPr>
        <p:spPr>
          <a:xfrm>
            <a:off x="370080" y="1562400"/>
            <a:ext cx="3770640" cy="441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ts val="2761"/>
              </a:lnSpc>
            </a:pPr>
            <a:r>
              <a:rPr lang="ca-ES" sz="2800" b="1" strike="noStrike">
                <a:solidFill>
                  <a:srgbClr val="FFFFFF"/>
                </a:solidFill>
                <a:latin typeface="Arial"/>
              </a:rPr>
              <a:t>ACTUA</a:t>
            </a:r>
          </a:p>
        </p:txBody>
      </p:sp>
      <p:sp>
        <p:nvSpPr>
          <p:cNvPr id="586" name="CustomShape 9"/>
          <p:cNvSpPr/>
          <p:nvPr/>
        </p:nvSpPr>
        <p:spPr>
          <a:xfrm>
            <a:off x="990600" y="1995120"/>
            <a:ext cx="3135720" cy="78337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r">
              <a:lnSpc>
                <a:spcPts val="1760"/>
              </a:lnSpc>
            </a:pPr>
            <a:r>
              <a:rPr lang="ca-ES" sz="1800" b="0" strike="noStrike" dirty="0">
                <a:solidFill>
                  <a:srgbClr val="FFFFFF"/>
                </a:solidFill>
                <a:latin typeface="Arial"/>
              </a:rPr>
              <a:t>La responsabilitat d’impedir la difusió d’informació enganyosa és de TOTS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9A7D2"/>
        </a:solidFill>
        <a:effectLst/>
      </p:bgPr>
    </p:bg>
    <p:spTree>
      <p:nvGrpSpPr>
        <p:cNvPr id="1" name=""/>
        <p:cNvGrpSpPr/>
        <p:nvPr/>
      </p:nvGrpSpPr>
      <p:grpSpPr>
        <a:xfrm>
          <a:off x="0" y="0"/>
          <a:ext cx="0" cy="0"/>
          <a:chOff x="0" y="0"/>
          <a:chExt cx="0" cy="0"/>
        </a:xfrm>
      </p:grpSpPr>
      <p:sp>
        <p:nvSpPr>
          <p:cNvPr id="58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ca-ES" sz="1800" b="0" strike="noStrike">
                <a:solidFill>
                  <a:srgbClr val="FFFFFF"/>
                </a:solidFill>
                <a:latin typeface="Arial"/>
              </a:rPr>
              <a:t>TREBALL EN GRUPS - </a:t>
            </a:r>
            <a:r>
              <a:rPr lang="ca-ES" sz="1800" b="1" strike="noStrike">
                <a:solidFill>
                  <a:srgbClr val="FFFFFF"/>
                </a:solidFill>
                <a:latin typeface="Arial"/>
              </a:rPr>
              <a:t>ACTIVITATS PER A TRES O QUATRE GRUPS</a:t>
            </a:r>
          </a:p>
        </p:txBody>
      </p:sp>
      <p:sp>
        <p:nvSpPr>
          <p:cNvPr id="588" name="CustomShape 2"/>
          <p:cNvSpPr/>
          <p:nvPr/>
        </p:nvSpPr>
        <p:spPr>
          <a:xfrm>
            <a:off x="4696560" y="1078920"/>
            <a:ext cx="2798640" cy="6228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ca-ES" sz="2000" b="1" strike="noStrike" dirty="0">
                <a:solidFill>
                  <a:srgbClr val="FFFFFF"/>
                </a:solidFill>
                <a:latin typeface="Arial"/>
              </a:rPr>
              <a:t>Activitats per a tres o quatre grups</a:t>
            </a:r>
          </a:p>
        </p:txBody>
      </p:sp>
      <p:sp>
        <p:nvSpPr>
          <p:cNvPr id="589" name="CustomShape 3"/>
          <p:cNvSpPr/>
          <p:nvPr/>
        </p:nvSpPr>
        <p:spPr>
          <a:xfrm>
            <a:off x="495720" y="4598640"/>
            <a:ext cx="3245400" cy="440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ca-ES" sz="1800" b="1" strike="noStrike">
                <a:solidFill>
                  <a:srgbClr val="FFFFFF"/>
                </a:solidFill>
                <a:latin typeface="Arial"/>
              </a:rPr>
              <a:t>DIVIDIU-VOS EN GRUPS</a:t>
            </a:r>
          </a:p>
        </p:txBody>
      </p:sp>
      <p:grpSp>
        <p:nvGrpSpPr>
          <p:cNvPr id="590" name="Group 4"/>
          <p:cNvGrpSpPr/>
          <p:nvPr/>
        </p:nvGrpSpPr>
        <p:grpSpPr>
          <a:xfrm>
            <a:off x="8829360" y="2128680"/>
            <a:ext cx="2300760" cy="2300760"/>
            <a:chOff x="8829360" y="2128680"/>
            <a:chExt cx="2300760" cy="2300760"/>
          </a:xfrm>
        </p:grpSpPr>
        <p:sp>
          <p:nvSpPr>
            <p:cNvPr id="591" name="CustomShape 5"/>
            <p:cNvSpPr/>
            <p:nvPr/>
          </p:nvSpPr>
          <p:spPr>
            <a:xfrm>
              <a:off x="8829360" y="2128680"/>
              <a:ext cx="2300760" cy="2300760"/>
            </a:xfrm>
            <a:prstGeom prst="ellipse">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p:style>
        </p:sp>
        <p:pic>
          <p:nvPicPr>
            <p:cNvPr id="592" name="Immagine 9"/>
            <p:cNvPicPr/>
            <p:nvPr/>
          </p:nvPicPr>
          <p:blipFill>
            <a:blip r:embed="rId2"/>
            <a:stretch/>
          </p:blipFill>
          <p:spPr>
            <a:xfrm>
              <a:off x="9744840" y="2491920"/>
              <a:ext cx="1097280" cy="907200"/>
            </a:xfrm>
            <a:prstGeom prst="rect">
              <a:avLst/>
            </a:prstGeom>
            <a:ln w="0">
              <a:noFill/>
            </a:ln>
          </p:spPr>
        </p:pic>
        <p:pic>
          <p:nvPicPr>
            <p:cNvPr id="593" name="Immagine 10"/>
            <p:cNvPicPr/>
            <p:nvPr/>
          </p:nvPicPr>
          <p:blipFill>
            <a:blip r:embed="rId3"/>
            <a:stretch/>
          </p:blipFill>
          <p:spPr>
            <a:xfrm>
              <a:off x="9183240" y="2450160"/>
              <a:ext cx="1257840" cy="1807560"/>
            </a:xfrm>
            <a:prstGeom prst="rect">
              <a:avLst/>
            </a:prstGeom>
            <a:ln w="0">
              <a:noFill/>
            </a:ln>
          </p:spPr>
        </p:pic>
      </p:grpSp>
      <p:pic>
        <p:nvPicPr>
          <p:cNvPr id="594" name="Immagine 11"/>
          <p:cNvPicPr/>
          <p:nvPr/>
        </p:nvPicPr>
        <p:blipFill>
          <a:blip r:embed="rId4"/>
          <a:stretch/>
        </p:blipFill>
        <p:spPr>
          <a:xfrm>
            <a:off x="4917960" y="2103480"/>
            <a:ext cx="2355480" cy="2352960"/>
          </a:xfrm>
          <a:prstGeom prst="rect">
            <a:avLst/>
          </a:prstGeom>
          <a:ln w="0">
            <a:noFill/>
          </a:ln>
        </p:spPr>
      </p:pic>
      <p:grpSp>
        <p:nvGrpSpPr>
          <p:cNvPr id="595" name="Group 6"/>
          <p:cNvGrpSpPr/>
          <p:nvPr/>
        </p:nvGrpSpPr>
        <p:grpSpPr>
          <a:xfrm>
            <a:off x="779760" y="2301840"/>
            <a:ext cx="2676960" cy="1970280"/>
            <a:chOff x="779760" y="2301840"/>
            <a:chExt cx="2676960" cy="1970280"/>
          </a:xfrm>
        </p:grpSpPr>
        <p:grpSp>
          <p:nvGrpSpPr>
            <p:cNvPr id="596" name="Group 7"/>
            <p:cNvGrpSpPr/>
            <p:nvPr/>
          </p:nvGrpSpPr>
          <p:grpSpPr>
            <a:xfrm>
              <a:off x="1130760" y="2791800"/>
              <a:ext cx="539640" cy="539640"/>
              <a:chOff x="1130760" y="2791800"/>
              <a:chExt cx="539640" cy="539640"/>
            </a:xfrm>
          </p:grpSpPr>
          <p:sp>
            <p:nvSpPr>
              <p:cNvPr id="597" name="CustomShape 8"/>
              <p:cNvSpPr/>
              <p:nvPr/>
            </p:nvSpPr>
            <p:spPr>
              <a:xfrm>
                <a:off x="1130760" y="2791800"/>
                <a:ext cx="539640" cy="53964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598" name="Immagine 14"/>
              <p:cNvPicPr/>
              <p:nvPr/>
            </p:nvPicPr>
            <p:blipFill>
              <a:blip r:embed="rId5"/>
              <a:stretch/>
            </p:blipFill>
            <p:spPr>
              <a:xfrm>
                <a:off x="1227240" y="2885400"/>
                <a:ext cx="378720" cy="324360"/>
              </a:xfrm>
              <a:prstGeom prst="rect">
                <a:avLst/>
              </a:prstGeom>
              <a:ln w="0">
                <a:noFill/>
              </a:ln>
            </p:spPr>
          </p:pic>
        </p:grpSp>
        <p:grpSp>
          <p:nvGrpSpPr>
            <p:cNvPr id="599" name="Group 9"/>
            <p:cNvGrpSpPr/>
            <p:nvPr/>
          </p:nvGrpSpPr>
          <p:grpSpPr>
            <a:xfrm>
              <a:off x="2917080" y="3398400"/>
              <a:ext cx="539640" cy="539640"/>
              <a:chOff x="2917080" y="3398400"/>
              <a:chExt cx="539640" cy="539640"/>
            </a:xfrm>
          </p:grpSpPr>
          <p:sp>
            <p:nvSpPr>
              <p:cNvPr id="600" name="CustomShape 10"/>
              <p:cNvSpPr/>
              <p:nvPr/>
            </p:nvSpPr>
            <p:spPr>
              <a:xfrm>
                <a:off x="2917080" y="339840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01" name="Immagine 17"/>
              <p:cNvPicPr/>
              <p:nvPr/>
            </p:nvPicPr>
            <p:blipFill>
              <a:blip r:embed="rId6"/>
              <a:stretch/>
            </p:blipFill>
            <p:spPr>
              <a:xfrm rot="842400">
                <a:off x="3013200" y="3458160"/>
                <a:ext cx="317160" cy="423720"/>
              </a:xfrm>
              <a:prstGeom prst="rect">
                <a:avLst/>
              </a:prstGeom>
              <a:ln w="0">
                <a:noFill/>
              </a:ln>
            </p:spPr>
          </p:pic>
        </p:grpSp>
        <p:grpSp>
          <p:nvGrpSpPr>
            <p:cNvPr id="602" name="Group 11"/>
            <p:cNvGrpSpPr/>
            <p:nvPr/>
          </p:nvGrpSpPr>
          <p:grpSpPr>
            <a:xfrm>
              <a:off x="2262960" y="3407400"/>
              <a:ext cx="539640" cy="539640"/>
              <a:chOff x="2262960" y="3407400"/>
              <a:chExt cx="539640" cy="539640"/>
            </a:xfrm>
          </p:grpSpPr>
          <p:sp>
            <p:nvSpPr>
              <p:cNvPr id="603" name="CustomShape 12"/>
              <p:cNvSpPr/>
              <p:nvPr/>
            </p:nvSpPr>
            <p:spPr>
              <a:xfrm>
                <a:off x="2262960" y="340740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04" name="Immagine 20"/>
              <p:cNvPicPr/>
              <p:nvPr/>
            </p:nvPicPr>
            <p:blipFill>
              <a:blip r:embed="rId7"/>
              <a:stretch/>
            </p:blipFill>
            <p:spPr>
              <a:xfrm>
                <a:off x="2366280" y="3506760"/>
                <a:ext cx="322920" cy="387000"/>
              </a:xfrm>
              <a:prstGeom prst="rect">
                <a:avLst/>
              </a:prstGeom>
              <a:ln w="0">
                <a:noFill/>
              </a:ln>
            </p:spPr>
          </p:pic>
        </p:grpSp>
        <p:grpSp>
          <p:nvGrpSpPr>
            <p:cNvPr id="605" name="Group 13"/>
            <p:cNvGrpSpPr/>
            <p:nvPr/>
          </p:nvGrpSpPr>
          <p:grpSpPr>
            <a:xfrm>
              <a:off x="779760" y="3398400"/>
              <a:ext cx="539640" cy="539640"/>
              <a:chOff x="779760" y="3398400"/>
              <a:chExt cx="539640" cy="539640"/>
            </a:xfrm>
          </p:grpSpPr>
          <p:sp>
            <p:nvSpPr>
              <p:cNvPr id="606" name="CustomShape 14"/>
              <p:cNvSpPr/>
              <p:nvPr/>
            </p:nvSpPr>
            <p:spPr>
              <a:xfrm>
                <a:off x="779760" y="3398400"/>
                <a:ext cx="539640" cy="53964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607" name="Immagine 23"/>
              <p:cNvPicPr/>
              <p:nvPr/>
            </p:nvPicPr>
            <p:blipFill>
              <a:blip r:embed="rId8"/>
              <a:stretch/>
            </p:blipFill>
            <p:spPr>
              <a:xfrm>
                <a:off x="826200" y="3500640"/>
                <a:ext cx="415080" cy="370800"/>
              </a:xfrm>
              <a:prstGeom prst="rect">
                <a:avLst/>
              </a:prstGeom>
              <a:ln w="0">
                <a:noFill/>
              </a:ln>
            </p:spPr>
          </p:pic>
        </p:grpSp>
        <p:grpSp>
          <p:nvGrpSpPr>
            <p:cNvPr id="608" name="Group 15"/>
            <p:cNvGrpSpPr/>
            <p:nvPr/>
          </p:nvGrpSpPr>
          <p:grpSpPr>
            <a:xfrm>
              <a:off x="1433880" y="3407400"/>
              <a:ext cx="539640" cy="539640"/>
              <a:chOff x="1433880" y="3407400"/>
              <a:chExt cx="539640" cy="539640"/>
            </a:xfrm>
          </p:grpSpPr>
          <p:sp>
            <p:nvSpPr>
              <p:cNvPr id="609" name="CustomShape 16"/>
              <p:cNvSpPr/>
              <p:nvPr/>
            </p:nvSpPr>
            <p:spPr>
              <a:xfrm>
                <a:off x="1433880" y="3407400"/>
                <a:ext cx="539640" cy="53964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610" name="Immagine 26"/>
              <p:cNvPicPr/>
              <p:nvPr/>
            </p:nvPicPr>
            <p:blipFill>
              <a:blip r:embed="rId9"/>
              <a:stretch/>
            </p:blipFill>
            <p:spPr>
              <a:xfrm>
                <a:off x="1549440" y="3507120"/>
                <a:ext cx="332280" cy="358200"/>
              </a:xfrm>
              <a:prstGeom prst="rect">
                <a:avLst/>
              </a:prstGeom>
              <a:ln w="0">
                <a:noFill/>
              </a:ln>
            </p:spPr>
          </p:pic>
        </p:grpSp>
        <p:grpSp>
          <p:nvGrpSpPr>
            <p:cNvPr id="611" name="Group 17"/>
            <p:cNvGrpSpPr/>
            <p:nvPr/>
          </p:nvGrpSpPr>
          <p:grpSpPr>
            <a:xfrm>
              <a:off x="2608200" y="2778120"/>
              <a:ext cx="539640" cy="539640"/>
              <a:chOff x="2608200" y="2778120"/>
              <a:chExt cx="539640" cy="539640"/>
            </a:xfrm>
          </p:grpSpPr>
          <p:sp>
            <p:nvSpPr>
              <p:cNvPr id="612" name="CustomShape 18"/>
              <p:cNvSpPr/>
              <p:nvPr/>
            </p:nvSpPr>
            <p:spPr>
              <a:xfrm>
                <a:off x="2608200" y="277812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13" name="Immagine 29"/>
              <p:cNvPicPr/>
              <p:nvPr/>
            </p:nvPicPr>
            <p:blipFill>
              <a:blip r:embed="rId10"/>
              <a:stretch/>
            </p:blipFill>
            <p:spPr>
              <a:xfrm>
                <a:off x="2714760" y="2887200"/>
                <a:ext cx="373680" cy="371160"/>
              </a:xfrm>
              <a:prstGeom prst="rect">
                <a:avLst/>
              </a:prstGeom>
              <a:ln w="0">
                <a:noFill/>
              </a:ln>
            </p:spPr>
          </p:pic>
        </p:grpSp>
        <p:grpSp>
          <p:nvGrpSpPr>
            <p:cNvPr id="614" name="Group 19"/>
            <p:cNvGrpSpPr/>
            <p:nvPr/>
          </p:nvGrpSpPr>
          <p:grpSpPr>
            <a:xfrm>
              <a:off x="1963800" y="2472480"/>
              <a:ext cx="539640" cy="539640"/>
              <a:chOff x="1963800" y="2472480"/>
              <a:chExt cx="539640" cy="539640"/>
            </a:xfrm>
          </p:grpSpPr>
          <p:sp>
            <p:nvSpPr>
              <p:cNvPr id="615" name="CustomShape 20"/>
              <p:cNvSpPr/>
              <p:nvPr/>
            </p:nvSpPr>
            <p:spPr>
              <a:xfrm>
                <a:off x="1963800" y="247248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16" name="Immagine 32"/>
              <p:cNvPicPr/>
              <p:nvPr/>
            </p:nvPicPr>
            <p:blipFill>
              <a:blip r:embed="rId11"/>
              <a:stretch/>
            </p:blipFill>
            <p:spPr>
              <a:xfrm>
                <a:off x="2057400" y="2570400"/>
                <a:ext cx="370800" cy="363600"/>
              </a:xfrm>
              <a:prstGeom prst="rect">
                <a:avLst/>
              </a:prstGeom>
              <a:ln w="0">
                <a:noFill/>
              </a:ln>
            </p:spPr>
          </p:pic>
        </p:grpSp>
        <p:sp>
          <p:nvSpPr>
            <p:cNvPr id="617" name="CustomShape 21"/>
            <p:cNvSpPr/>
            <p:nvPr/>
          </p:nvSpPr>
          <p:spPr>
            <a:xfrm rot="20409600">
              <a:off x="1950840" y="2247840"/>
              <a:ext cx="45360" cy="2078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sp>
        <p:nvSpPr>
          <p:cNvPr id="618" name="CustomShape 2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ca-ES" sz="3200" b="1" strike="noStrike">
                <a:solidFill>
                  <a:srgbClr val="FFFFFF"/>
                </a:solidFill>
                <a:latin typeface="Arial"/>
              </a:rPr>
              <a:t>4</a:t>
            </a:r>
          </a:p>
        </p:txBody>
      </p:sp>
      <p:sp>
        <p:nvSpPr>
          <p:cNvPr id="619" name="CustomShape 23"/>
          <p:cNvSpPr/>
          <p:nvPr/>
        </p:nvSpPr>
        <p:spPr>
          <a:xfrm>
            <a:off x="4454640" y="4598640"/>
            <a:ext cx="3282480" cy="791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ca-ES" sz="1800" b="1" strike="noStrike">
                <a:solidFill>
                  <a:srgbClr val="FFFFFF"/>
                </a:solidFill>
                <a:latin typeface="Arial"/>
              </a:rPr>
              <a:t>AGAFEU EL VOSTRE ESTUDI DE CAS I LES ACTIVITATS</a:t>
            </a:r>
          </a:p>
        </p:txBody>
      </p:sp>
      <p:sp>
        <p:nvSpPr>
          <p:cNvPr id="620" name="CustomShape 24"/>
          <p:cNvSpPr/>
          <p:nvPr/>
        </p:nvSpPr>
        <p:spPr>
          <a:xfrm>
            <a:off x="8189280" y="4598640"/>
            <a:ext cx="3580920" cy="440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ca-ES" sz="1800" b="1" strike="noStrike">
                <a:solidFill>
                  <a:srgbClr val="FFFFFF"/>
                </a:solidFill>
                <a:latin typeface="Arial"/>
              </a:rPr>
              <a:t>PREPAREU UNA PRESENTACIÓ</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21"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ca-ES" sz="1800" b="0" strike="noStrike">
                <a:solidFill>
                  <a:srgbClr val="FFFFFF"/>
                </a:solidFill>
                <a:latin typeface="Arial"/>
              </a:rPr>
              <a:t>RESUM - </a:t>
            </a:r>
            <a:r>
              <a:rPr lang="ca-ES" sz="1800" b="1" strike="noStrike">
                <a:solidFill>
                  <a:srgbClr val="FFFFFF"/>
                </a:solidFill>
                <a:latin typeface="Arial"/>
              </a:rPr>
              <a:t>RECOMANACIONS I QUÈ HEM APRÈS</a:t>
            </a:r>
          </a:p>
        </p:txBody>
      </p:sp>
      <p:sp>
        <p:nvSpPr>
          <p:cNvPr id="622"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ca-ES" sz="3200" b="1" strike="noStrike">
                <a:solidFill>
                  <a:srgbClr val="FFFFFF"/>
                </a:solidFill>
                <a:latin typeface="Arial"/>
              </a:rPr>
              <a:t>5</a:t>
            </a:r>
          </a:p>
        </p:txBody>
      </p:sp>
      <p:sp>
        <p:nvSpPr>
          <p:cNvPr id="623" name="CustomShape 3"/>
          <p:cNvSpPr/>
          <p:nvPr/>
        </p:nvSpPr>
        <p:spPr>
          <a:xfrm>
            <a:off x="4139640" y="1360860"/>
            <a:ext cx="2891160" cy="116809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a-ES" sz="7000" b="1" strike="noStrike" dirty="0">
                <a:solidFill>
                  <a:srgbClr val="FF5D00"/>
                </a:solidFill>
                <a:latin typeface="Arial"/>
              </a:rPr>
              <a:t>Què</a:t>
            </a:r>
          </a:p>
        </p:txBody>
      </p:sp>
      <p:sp>
        <p:nvSpPr>
          <p:cNvPr id="624" name="CustomShape 4"/>
          <p:cNvSpPr/>
          <p:nvPr/>
        </p:nvSpPr>
        <p:spPr>
          <a:xfrm>
            <a:off x="4139640" y="2275260"/>
            <a:ext cx="2540520" cy="116809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a-ES" sz="7000" b="1" strike="noStrike">
                <a:solidFill>
                  <a:srgbClr val="164193"/>
                </a:solidFill>
                <a:latin typeface="Arial"/>
              </a:rPr>
              <a:t>Com</a:t>
            </a:r>
          </a:p>
        </p:txBody>
      </p:sp>
      <p:sp>
        <p:nvSpPr>
          <p:cNvPr id="625" name="CustomShape 5"/>
          <p:cNvSpPr/>
          <p:nvPr/>
        </p:nvSpPr>
        <p:spPr>
          <a:xfrm>
            <a:off x="4139640" y="3228900"/>
            <a:ext cx="2667240" cy="116809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a-ES" sz="7000" b="1" strike="noStrike" dirty="0">
                <a:solidFill>
                  <a:srgbClr val="164193"/>
                </a:solidFill>
                <a:latin typeface="Arial"/>
              </a:rPr>
              <a:t>Com</a:t>
            </a:r>
          </a:p>
        </p:txBody>
      </p:sp>
      <p:sp>
        <p:nvSpPr>
          <p:cNvPr id="626" name="CustomShape 6"/>
          <p:cNvSpPr/>
          <p:nvPr/>
        </p:nvSpPr>
        <p:spPr>
          <a:xfrm>
            <a:off x="6565780" y="1826700"/>
            <a:ext cx="243852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600" b="1" strike="noStrike">
                <a:solidFill>
                  <a:srgbClr val="FFFFFF"/>
                </a:solidFill>
                <a:latin typeface="Arial"/>
              </a:rPr>
              <a:t>és la desinformació? </a:t>
            </a:r>
          </a:p>
        </p:txBody>
      </p:sp>
      <p:sp>
        <p:nvSpPr>
          <p:cNvPr id="627" name="CustomShape 7"/>
          <p:cNvSpPr/>
          <p:nvPr/>
        </p:nvSpPr>
        <p:spPr>
          <a:xfrm>
            <a:off x="6565780" y="2797260"/>
            <a:ext cx="3098920"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600" b="1" strike="noStrike">
                <a:solidFill>
                  <a:srgbClr val="FFFFFF"/>
                </a:solidFill>
                <a:latin typeface="Arial"/>
              </a:rPr>
              <a:t>funciona la desinformació?</a:t>
            </a:r>
          </a:p>
        </p:txBody>
      </p:sp>
      <p:sp>
        <p:nvSpPr>
          <p:cNvPr id="628" name="CustomShape 8"/>
          <p:cNvSpPr/>
          <p:nvPr/>
        </p:nvSpPr>
        <p:spPr>
          <a:xfrm>
            <a:off x="6565780" y="3728580"/>
            <a:ext cx="4851520"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noAutofit/>
          </a:bodyPr>
          <a:lstStyle/>
          <a:p>
            <a:pPr>
              <a:lnSpc>
                <a:spcPct val="100000"/>
              </a:lnSpc>
            </a:pPr>
            <a:r>
              <a:rPr lang="ca-ES" sz="1600" b="1" strike="noStrike" dirty="0">
                <a:solidFill>
                  <a:srgbClr val="FFFFFF"/>
                </a:solidFill>
                <a:latin typeface="Arial"/>
              </a:rPr>
              <a:t>hem de respondre davant de la desinformació? </a:t>
            </a:r>
          </a:p>
        </p:txBody>
      </p:sp>
      <p:sp>
        <p:nvSpPr>
          <p:cNvPr id="629" name="CustomShape 9"/>
          <p:cNvSpPr/>
          <p:nvPr/>
        </p:nvSpPr>
        <p:spPr>
          <a:xfrm>
            <a:off x="279400" y="4368100"/>
            <a:ext cx="6082980" cy="98856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r">
              <a:lnSpc>
                <a:spcPts val="7000"/>
              </a:lnSpc>
            </a:pPr>
            <a:r>
              <a:rPr lang="ca-ES" sz="6200" b="1" strike="noStrike" spc="-150" dirty="0" smtClean="0">
                <a:solidFill>
                  <a:srgbClr val="F49900"/>
                </a:solidFill>
                <a:latin typeface="Arial"/>
              </a:rPr>
              <a:t>Recomanacions</a:t>
            </a:r>
            <a:endParaRPr lang="ca-ES" sz="6200" b="1" strike="noStrike" spc="-150" dirty="0">
              <a:solidFill>
                <a:srgbClr val="F49900"/>
              </a:solidFill>
              <a:latin typeface="Arial"/>
            </a:endParaRPr>
          </a:p>
        </p:txBody>
      </p:sp>
      <p:sp>
        <p:nvSpPr>
          <p:cNvPr id="630" name="CustomShape 10"/>
          <p:cNvSpPr/>
          <p:nvPr/>
        </p:nvSpPr>
        <p:spPr>
          <a:xfrm>
            <a:off x="6565780" y="4659540"/>
            <a:ext cx="2857620" cy="35604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noAutofit/>
          </a:bodyPr>
          <a:lstStyle/>
          <a:p>
            <a:pPr>
              <a:lnSpc>
                <a:spcPct val="100000"/>
              </a:lnSpc>
            </a:pPr>
            <a:r>
              <a:rPr lang="ca-ES" sz="1600" b="1" strike="noStrike" dirty="0">
                <a:solidFill>
                  <a:srgbClr val="FFFFFF"/>
                </a:solidFill>
                <a:latin typeface="Arial"/>
              </a:rPr>
              <a:t>per trobar més informació</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31"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ca-ES" sz="1800" b="0" strike="noStrike" spc="-80" dirty="0">
                <a:solidFill>
                  <a:srgbClr val="FFFFFF"/>
                </a:solidFill>
                <a:latin typeface="Arial"/>
              </a:rPr>
              <a:t>RECOMANACIONS PER SABER-NE MÉS - </a:t>
            </a:r>
            <a:r>
              <a:rPr lang="ca-ES" sz="1800" b="1" strike="noStrike" spc="-80" dirty="0">
                <a:solidFill>
                  <a:srgbClr val="FFFFFF"/>
                </a:solidFill>
                <a:latin typeface="Arial"/>
              </a:rPr>
              <a:t>JOCS EN LÍNIA SOBRE LA DESINFORMACIÓ (RECURSOS EXTERNS)</a:t>
            </a:r>
          </a:p>
        </p:txBody>
      </p:sp>
      <p:sp>
        <p:nvSpPr>
          <p:cNvPr id="632"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ca-ES" sz="3200" b="1" strike="noStrike">
                <a:solidFill>
                  <a:srgbClr val="FFFFFF"/>
                </a:solidFill>
                <a:latin typeface="Arial"/>
              </a:rPr>
              <a:t>5</a:t>
            </a:r>
          </a:p>
        </p:txBody>
      </p:sp>
      <p:sp>
        <p:nvSpPr>
          <p:cNvPr id="633" name="CustomShape 3"/>
          <p:cNvSpPr/>
          <p:nvPr/>
        </p:nvSpPr>
        <p:spPr>
          <a:xfrm>
            <a:off x="2234160" y="1197000"/>
            <a:ext cx="8966160" cy="4993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863640" indent="-285480">
              <a:lnSpc>
                <a:spcPct val="90000"/>
              </a:lnSpc>
              <a:spcBef>
                <a:spcPts val="1199"/>
              </a:spcBef>
              <a:buClr>
                <a:srgbClr val="4667FD"/>
              </a:buClr>
              <a:buFont typeface="Arial"/>
              <a:buChar char="•"/>
              <a:tabLst>
                <a:tab pos="1060560" algn="l"/>
              </a:tabLst>
            </a:pPr>
            <a:r>
              <a:rPr lang="ca-ES" sz="1400" b="1" u="sng" strike="noStrike" dirty="0">
                <a:solidFill>
                  <a:srgbClr val="964277"/>
                </a:solidFill>
                <a:uFillTx/>
                <a:latin typeface="Arial"/>
                <a:hlinkClick r:id="rId3"/>
              </a:rPr>
              <a:t>El joc de les males notícies</a:t>
            </a:r>
            <a:r>
              <a:rPr lang="ca-ES" sz="1400" b="0" strike="noStrike" dirty="0">
                <a:solidFill>
                  <a:srgbClr val="808080"/>
                </a:solidFill>
                <a:latin typeface="Arial"/>
              </a:rPr>
              <a:t> (diverses llengües) i </a:t>
            </a:r>
            <a:r>
              <a:rPr lang="ca-ES" sz="1400" b="1" u="sng" strike="noStrike" dirty="0">
                <a:solidFill>
                  <a:srgbClr val="964277"/>
                </a:solidFill>
                <a:uFillTx/>
                <a:latin typeface="Arial"/>
                <a:hlinkClick r:id="rId4"/>
              </a:rPr>
              <a:t>el joc de les males notícies per a nens</a:t>
            </a:r>
            <a:r>
              <a:rPr lang="ca-ES" sz="1400" b="0" strike="noStrike" dirty="0">
                <a:solidFill>
                  <a:srgbClr val="808080"/>
                </a:solidFill>
                <a:latin typeface="Arial"/>
              </a:rPr>
              <a:t> (diverses llengües, però menys opcions).  </a:t>
            </a:r>
            <a:r>
              <a:rPr lang="ca-ES" dirty="0"/>
              <a:t/>
            </a:r>
            <a:br>
              <a:rPr lang="ca-ES" dirty="0"/>
            </a:br>
            <a:r>
              <a:rPr lang="ca-ES" sz="1400" b="0" strike="noStrike" dirty="0">
                <a:solidFill>
                  <a:srgbClr val="808080"/>
                </a:solidFill>
                <a:latin typeface="Arial"/>
              </a:rPr>
              <a:t>Crea les teves pròpies notícies falses. Versió estàndard: a partir de quinze anys. Versió infantil: a partir de vuit anys.</a:t>
            </a:r>
          </a:p>
          <a:p>
            <a:pPr marL="1035000">
              <a:lnSpc>
                <a:spcPct val="90000"/>
              </a:lnSpc>
              <a:spcBef>
                <a:spcPts val="600"/>
              </a:spcBef>
              <a:tabLst>
                <a:tab pos="1060560" algn="l"/>
              </a:tabLst>
            </a:pPr>
            <a:r>
              <a:rPr lang="ca-ES" sz="1200" b="0" i="1" strike="noStrike" dirty="0">
                <a:solidFill>
                  <a:srgbClr val="808080"/>
                </a:solidFill>
                <a:latin typeface="Arial"/>
              </a:rPr>
              <a:t>Disponible en diverses llengües.</a:t>
            </a:r>
          </a:p>
          <a:p>
            <a:pPr marL="863640" indent="-285480">
              <a:lnSpc>
                <a:spcPct val="90000"/>
              </a:lnSpc>
              <a:spcBef>
                <a:spcPts val="1199"/>
              </a:spcBef>
              <a:buClr>
                <a:srgbClr val="4365E2"/>
              </a:buClr>
              <a:buFont typeface="Arial"/>
              <a:buChar char="•"/>
              <a:tabLst>
                <a:tab pos="1060560" algn="l"/>
              </a:tabLst>
            </a:pPr>
            <a:r>
              <a:rPr lang="ca-ES" sz="1400" b="1" u="sng" strike="noStrike" dirty="0">
                <a:solidFill>
                  <a:srgbClr val="964277"/>
                </a:solidFill>
                <a:uFillTx/>
                <a:latin typeface="Arial"/>
                <a:hlinkClick r:id="rId5"/>
              </a:rPr>
              <a:t>Real or </a:t>
            </a:r>
            <a:r>
              <a:rPr lang="ca-ES" sz="1400" b="1" u="sng" strike="noStrike" dirty="0" err="1">
                <a:solidFill>
                  <a:srgbClr val="964277"/>
                </a:solidFill>
                <a:uFillTx/>
                <a:latin typeface="Arial"/>
                <a:hlinkClick r:id="rId5"/>
              </a:rPr>
              <a:t>Photoshop</a:t>
            </a:r>
            <a:r>
              <a:rPr lang="ca-ES" sz="1400" b="1" u="sng" strike="noStrike" dirty="0">
                <a:solidFill>
                  <a:srgbClr val="964277"/>
                </a:solidFill>
                <a:uFillTx/>
                <a:latin typeface="Arial"/>
                <a:hlinkClick r:id="rId5"/>
              </a:rPr>
              <a:t>?</a:t>
            </a:r>
            <a:r>
              <a:rPr lang="ca-ES" sz="1400" b="1" strike="noStrike" dirty="0">
                <a:solidFill>
                  <a:srgbClr val="1D848A"/>
                </a:solidFill>
                <a:latin typeface="Arial"/>
              </a:rPr>
              <a:t> </a:t>
            </a:r>
            <a:r>
              <a:rPr lang="ca-ES" sz="1400" b="0" strike="noStrike" dirty="0">
                <a:solidFill>
                  <a:srgbClr val="808080"/>
                </a:solidFill>
                <a:latin typeface="Arial"/>
              </a:rPr>
              <a:t>(en anglès). </a:t>
            </a:r>
            <a:r>
              <a:rPr lang="ca-ES" sz="1400" b="0" strike="noStrike" dirty="0" smtClean="0">
                <a:solidFill>
                  <a:srgbClr val="808080"/>
                </a:solidFill>
                <a:latin typeface="Arial"/>
              </a:rPr>
              <a:t>Posa </a:t>
            </a:r>
            <a:r>
              <a:rPr lang="ca-ES" sz="1400" b="0" strike="noStrike" dirty="0">
                <a:solidFill>
                  <a:srgbClr val="808080"/>
                </a:solidFill>
                <a:latin typeface="Arial"/>
              </a:rPr>
              <a:t>a prova la </a:t>
            </a:r>
            <a:r>
              <a:rPr lang="ca-ES" sz="1400" dirty="0" smtClean="0">
                <a:solidFill>
                  <a:srgbClr val="808080"/>
                </a:solidFill>
                <a:latin typeface="Arial"/>
              </a:rPr>
              <a:t>tev</a:t>
            </a:r>
            <a:r>
              <a:rPr lang="ca-ES" sz="1400" b="0" strike="noStrike" dirty="0" smtClean="0">
                <a:solidFill>
                  <a:srgbClr val="808080"/>
                </a:solidFill>
                <a:latin typeface="Arial"/>
              </a:rPr>
              <a:t>a </a:t>
            </a:r>
            <a:r>
              <a:rPr lang="ca-ES" sz="1400" b="0" strike="noStrike" dirty="0">
                <a:solidFill>
                  <a:srgbClr val="808080"/>
                </a:solidFill>
                <a:latin typeface="Arial"/>
              </a:rPr>
              <a:t>capacitat d’observació per captar millor la manipulació d’imatges.</a:t>
            </a:r>
          </a:p>
          <a:p>
            <a:pPr marL="577800">
              <a:lnSpc>
                <a:spcPct val="90000"/>
              </a:lnSpc>
              <a:spcBef>
                <a:spcPts val="600"/>
              </a:spcBef>
              <a:tabLst>
                <a:tab pos="1060560" algn="l"/>
              </a:tabLst>
            </a:pPr>
            <a:r>
              <a:rPr lang="ca-ES" sz="1200" b="0" i="1" strike="noStrike" dirty="0">
                <a:solidFill>
                  <a:srgbClr val="808080"/>
                </a:solidFill>
                <a:latin typeface="Arial"/>
              </a:rPr>
              <a:t>	Només disponible en anglès.</a:t>
            </a:r>
          </a:p>
          <a:p>
            <a:pPr marL="863640" indent="-285480">
              <a:lnSpc>
                <a:spcPct val="90000"/>
              </a:lnSpc>
              <a:spcBef>
                <a:spcPts val="1199"/>
              </a:spcBef>
              <a:buClr>
                <a:srgbClr val="4365E2"/>
              </a:buClr>
              <a:buFont typeface="Arial"/>
              <a:buChar char="•"/>
              <a:tabLst>
                <a:tab pos="1060560" algn="l"/>
              </a:tabLst>
            </a:pPr>
            <a:r>
              <a:rPr lang="ca-ES" sz="1400" b="1" u="sng" strike="noStrike" dirty="0" err="1">
                <a:solidFill>
                  <a:srgbClr val="964277"/>
                </a:solidFill>
                <a:uFillTx/>
                <a:latin typeface="Arial"/>
                <a:hlinkClick r:id="rId6"/>
              </a:rPr>
              <a:t>Fakescape</a:t>
            </a:r>
            <a:r>
              <a:rPr lang="ca-ES" sz="1400" b="0" strike="noStrike" dirty="0">
                <a:solidFill>
                  <a:srgbClr val="1D848A"/>
                </a:solidFill>
                <a:latin typeface="Arial"/>
              </a:rPr>
              <a:t> </a:t>
            </a:r>
            <a:r>
              <a:rPr lang="ca-ES" sz="1400" b="0" strike="noStrike" dirty="0">
                <a:solidFill>
                  <a:srgbClr val="808080"/>
                </a:solidFill>
                <a:latin typeface="Arial"/>
              </a:rPr>
              <a:t>(en anglès i txec). Jocs per ensenyar </a:t>
            </a:r>
            <a:r>
              <a:rPr lang="ca-ES" sz="1400" b="0" strike="noStrike" dirty="0" smtClean="0">
                <a:solidFill>
                  <a:srgbClr val="808080"/>
                </a:solidFill>
                <a:latin typeface="Arial"/>
              </a:rPr>
              <a:t>als </a:t>
            </a:r>
            <a:r>
              <a:rPr lang="ca-ES" sz="1400" b="0" strike="noStrike" dirty="0">
                <a:solidFill>
                  <a:srgbClr val="808080"/>
                </a:solidFill>
                <a:latin typeface="Arial"/>
              </a:rPr>
              <a:t>estudiants a «escapar» de les notícies falses. A petició i gratuït per a docents. A partir de tretze anys.</a:t>
            </a:r>
          </a:p>
          <a:p>
            <a:pPr marL="577800">
              <a:lnSpc>
                <a:spcPct val="90000"/>
              </a:lnSpc>
              <a:spcBef>
                <a:spcPts val="600"/>
              </a:spcBef>
              <a:tabLst>
                <a:tab pos="1060560" algn="l"/>
              </a:tabLst>
            </a:pPr>
            <a:r>
              <a:rPr lang="ca-ES" sz="1200" b="0" i="1" strike="noStrike" dirty="0">
                <a:solidFill>
                  <a:srgbClr val="808080"/>
                </a:solidFill>
                <a:latin typeface="Arial"/>
              </a:rPr>
              <a:t>	Disponible en anglès i en txec.</a:t>
            </a:r>
          </a:p>
          <a:p>
            <a:pPr marL="863640" indent="-285480">
              <a:lnSpc>
                <a:spcPct val="90000"/>
              </a:lnSpc>
              <a:spcBef>
                <a:spcPts val="1199"/>
              </a:spcBef>
              <a:buClr>
                <a:srgbClr val="4365E2"/>
              </a:buClr>
              <a:buFont typeface="Arial"/>
              <a:buChar char="•"/>
              <a:tabLst>
                <a:tab pos="1060560" algn="l"/>
              </a:tabLst>
            </a:pPr>
            <a:r>
              <a:rPr lang="ca-ES" sz="1400" b="1" u="sng" strike="noStrike" dirty="0" err="1">
                <a:solidFill>
                  <a:srgbClr val="964277"/>
                </a:solidFill>
                <a:uFillTx/>
                <a:latin typeface="Arial"/>
                <a:hlinkClick r:id="rId7"/>
              </a:rPr>
              <a:t>Fakey</a:t>
            </a:r>
            <a:r>
              <a:rPr lang="ca-ES" sz="1400" b="0" strike="noStrike" dirty="0">
                <a:solidFill>
                  <a:srgbClr val="1D848A"/>
                </a:solidFill>
                <a:latin typeface="Arial"/>
              </a:rPr>
              <a:t> </a:t>
            </a:r>
            <a:r>
              <a:rPr lang="ca-ES" sz="1400" b="0" strike="noStrike" dirty="0">
                <a:solidFill>
                  <a:srgbClr val="808080"/>
                </a:solidFill>
                <a:latin typeface="Arial"/>
              </a:rPr>
              <a:t>(en anglès). Joc que ensenya a comprendre els mitjans de comunicació i com interactuen les persones amb la informació errònia. A partir de setze anys.</a:t>
            </a:r>
          </a:p>
          <a:p>
            <a:pPr marL="577800">
              <a:lnSpc>
                <a:spcPct val="90000"/>
              </a:lnSpc>
              <a:spcBef>
                <a:spcPts val="600"/>
              </a:spcBef>
              <a:tabLst>
                <a:tab pos="1060560" algn="l"/>
              </a:tabLst>
            </a:pPr>
            <a:r>
              <a:rPr lang="ca-ES" sz="1200" b="0" i="1" strike="noStrike" dirty="0">
                <a:solidFill>
                  <a:srgbClr val="808080"/>
                </a:solidFill>
                <a:latin typeface="Arial"/>
              </a:rPr>
              <a:t>	Només disponible en anglès.</a:t>
            </a:r>
          </a:p>
          <a:p>
            <a:pPr marL="863640" indent="-285480">
              <a:lnSpc>
                <a:spcPct val="90000"/>
              </a:lnSpc>
              <a:spcBef>
                <a:spcPts val="1199"/>
              </a:spcBef>
              <a:buClr>
                <a:srgbClr val="4365E2"/>
              </a:buClr>
              <a:buFont typeface="Arial"/>
              <a:buChar char="•"/>
              <a:tabLst>
                <a:tab pos="1060560" algn="l"/>
              </a:tabLst>
            </a:pPr>
            <a:r>
              <a:rPr lang="ca-ES" sz="1400" b="1" u="sng" strike="noStrike" dirty="0" err="1">
                <a:solidFill>
                  <a:srgbClr val="964277"/>
                </a:solidFill>
                <a:uFillTx/>
                <a:latin typeface="Arial"/>
                <a:hlinkClick r:id="rId8"/>
              </a:rPr>
              <a:t>Escape</a:t>
            </a:r>
            <a:r>
              <a:rPr lang="ca-ES" sz="1400" b="1" u="sng" strike="noStrike" dirty="0">
                <a:solidFill>
                  <a:srgbClr val="964277"/>
                </a:solidFill>
                <a:uFillTx/>
                <a:latin typeface="Arial"/>
                <a:hlinkClick r:id="rId8"/>
              </a:rPr>
              <a:t> </a:t>
            </a:r>
            <a:r>
              <a:rPr lang="ca-ES" sz="1400" b="1" u="sng" strike="noStrike" dirty="0" err="1">
                <a:solidFill>
                  <a:srgbClr val="964277"/>
                </a:solidFill>
                <a:uFillTx/>
                <a:latin typeface="Arial"/>
                <a:hlinkClick r:id="rId8"/>
              </a:rPr>
              <a:t>Fake</a:t>
            </a:r>
            <a:r>
              <a:rPr lang="ca-ES" sz="1400" b="1" strike="noStrike" dirty="0">
                <a:solidFill>
                  <a:srgbClr val="1D848A"/>
                </a:solidFill>
                <a:latin typeface="Arial"/>
              </a:rPr>
              <a:t> </a:t>
            </a:r>
            <a:r>
              <a:rPr lang="ca-ES" sz="1400" b="0" strike="noStrike" dirty="0">
                <a:solidFill>
                  <a:srgbClr val="808080"/>
                </a:solidFill>
                <a:latin typeface="Arial"/>
              </a:rPr>
              <a:t>(en anglès i alemany). Aplicació lúdica </a:t>
            </a:r>
            <a:r>
              <a:rPr lang="ca-ES" sz="1400" b="0" strike="noStrike" dirty="0" err="1">
                <a:solidFill>
                  <a:srgbClr val="808080"/>
                </a:solidFill>
                <a:latin typeface="Arial"/>
              </a:rPr>
              <a:t>descarregable</a:t>
            </a:r>
            <a:r>
              <a:rPr lang="ca-ES" sz="1400" b="0" strike="noStrike" dirty="0">
                <a:solidFill>
                  <a:srgbClr val="808080"/>
                </a:solidFill>
                <a:latin typeface="Arial"/>
              </a:rPr>
              <a:t> que ensenya mitjançant un joc a comprendre els mitjans de comunicació. A partir de quinze anys.</a:t>
            </a:r>
          </a:p>
          <a:p>
            <a:pPr marL="577800">
              <a:lnSpc>
                <a:spcPct val="90000"/>
              </a:lnSpc>
              <a:spcBef>
                <a:spcPts val="600"/>
              </a:spcBef>
              <a:tabLst>
                <a:tab pos="1060560" algn="l"/>
              </a:tabLst>
            </a:pPr>
            <a:r>
              <a:rPr lang="ca-ES" sz="1200" b="0" i="1" strike="noStrike" dirty="0">
                <a:solidFill>
                  <a:srgbClr val="808080"/>
                </a:solidFill>
                <a:latin typeface="Arial"/>
              </a:rPr>
              <a:t>	Disponible en anglès i alemany.</a:t>
            </a:r>
          </a:p>
          <a:p>
            <a:pPr marL="863640" indent="-285480">
              <a:lnSpc>
                <a:spcPct val="90000"/>
              </a:lnSpc>
              <a:spcBef>
                <a:spcPts val="1199"/>
              </a:spcBef>
              <a:buClr>
                <a:srgbClr val="4365E2"/>
              </a:buClr>
              <a:buFont typeface="Arial"/>
              <a:buChar char="•"/>
              <a:tabLst>
                <a:tab pos="1060560" algn="l"/>
              </a:tabLst>
            </a:pPr>
            <a:r>
              <a:rPr lang="ca-ES" sz="1400" b="1" u="sng" strike="noStrike" dirty="0" err="1">
                <a:solidFill>
                  <a:srgbClr val="964277"/>
                </a:solidFill>
                <a:uFillTx/>
                <a:latin typeface="Arial"/>
                <a:hlinkClick r:id="rId9"/>
              </a:rPr>
              <a:t>Troll</a:t>
            </a:r>
            <a:r>
              <a:rPr lang="ca-ES" sz="1400" b="1" u="sng" strike="noStrike" dirty="0">
                <a:solidFill>
                  <a:srgbClr val="964277"/>
                </a:solidFill>
                <a:uFillTx/>
                <a:latin typeface="Arial"/>
                <a:hlinkClick r:id="rId9"/>
              </a:rPr>
              <a:t> </a:t>
            </a:r>
            <a:r>
              <a:rPr lang="ca-ES" sz="1400" b="1" u="sng" strike="noStrike" dirty="0" err="1">
                <a:solidFill>
                  <a:srgbClr val="964277"/>
                </a:solidFill>
                <a:uFillTx/>
                <a:latin typeface="Arial"/>
                <a:hlinkClick r:id="rId9"/>
              </a:rPr>
              <a:t>Factory</a:t>
            </a:r>
            <a:r>
              <a:rPr lang="ca-ES" sz="1400" b="1" strike="noStrike" dirty="0">
                <a:solidFill>
                  <a:srgbClr val="1D848A"/>
                </a:solidFill>
                <a:latin typeface="Arial"/>
              </a:rPr>
              <a:t> </a:t>
            </a:r>
            <a:r>
              <a:rPr lang="ca-ES" sz="1400" b="0" strike="noStrike" dirty="0">
                <a:solidFill>
                  <a:srgbClr val="808080"/>
                </a:solidFill>
                <a:latin typeface="Arial"/>
              </a:rPr>
              <a:t>(en anglès). El jugador és un trol que crea notícies falses. A partir de setze anys.</a:t>
            </a:r>
          </a:p>
          <a:p>
            <a:pPr marL="577800">
              <a:lnSpc>
                <a:spcPct val="90000"/>
              </a:lnSpc>
              <a:spcBef>
                <a:spcPts val="600"/>
              </a:spcBef>
              <a:tabLst>
                <a:tab pos="1060560" algn="l"/>
              </a:tabLst>
            </a:pPr>
            <a:r>
              <a:rPr lang="ca-ES" sz="1200" b="0" i="1" strike="noStrike" dirty="0">
                <a:solidFill>
                  <a:srgbClr val="808080"/>
                </a:solidFill>
                <a:latin typeface="Arial"/>
              </a:rPr>
              <a:t>	Només disponible en anglès.</a:t>
            </a:r>
          </a:p>
        </p:txBody>
      </p:sp>
      <p:grpSp>
        <p:nvGrpSpPr>
          <p:cNvPr id="634" name="Group 4"/>
          <p:cNvGrpSpPr/>
          <p:nvPr/>
        </p:nvGrpSpPr>
        <p:grpSpPr>
          <a:xfrm>
            <a:off x="92520" y="2184840"/>
            <a:ext cx="2799360" cy="2955600"/>
            <a:chOff x="92520" y="2184840"/>
            <a:chExt cx="2799360" cy="2955600"/>
          </a:xfrm>
        </p:grpSpPr>
        <p:pic>
          <p:nvPicPr>
            <p:cNvPr id="635" name="Elemento grafico 8" descr="Collegamento"/>
            <p:cNvPicPr/>
            <p:nvPr/>
          </p:nvPicPr>
          <p:blipFill>
            <a:blip r:embed="rId10"/>
            <a:stretch/>
          </p:blipFill>
          <p:spPr>
            <a:xfrm>
              <a:off x="463680" y="2623680"/>
              <a:ext cx="1945440" cy="1945440"/>
            </a:xfrm>
            <a:prstGeom prst="rect">
              <a:avLst/>
            </a:prstGeom>
            <a:ln w="0">
              <a:noFill/>
            </a:ln>
          </p:spPr>
        </p:pic>
        <p:pic>
          <p:nvPicPr>
            <p:cNvPr id="636" name="Immagine 9"/>
            <p:cNvPicPr/>
            <p:nvPr/>
          </p:nvPicPr>
          <p:blipFill>
            <a:blip r:embed="rId11">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3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ca-ES" sz="1800" b="0" strike="noStrike">
                <a:solidFill>
                  <a:srgbClr val="FFFFFF"/>
                </a:solidFill>
                <a:latin typeface="Arial"/>
              </a:rPr>
              <a:t>RECOMANACIONS PER SABER-NE MÉS - </a:t>
            </a:r>
            <a:r>
              <a:rPr lang="ca-ES" sz="1800" b="1" strike="noStrike">
                <a:solidFill>
                  <a:srgbClr val="FFFFFF"/>
                </a:solidFill>
                <a:latin typeface="Arial"/>
              </a:rPr>
              <a:t>VERIFICADORS DE DADES</a:t>
            </a:r>
          </a:p>
        </p:txBody>
      </p:sp>
      <p:sp>
        <p:nvSpPr>
          <p:cNvPr id="638" name="CustomShape 2"/>
          <p:cNvSpPr/>
          <p:nvPr/>
        </p:nvSpPr>
        <p:spPr>
          <a:xfrm>
            <a:off x="2768760" y="2522160"/>
            <a:ext cx="8301600" cy="230687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480">
              <a:lnSpc>
                <a:spcPct val="100000"/>
              </a:lnSpc>
              <a:buClr>
                <a:srgbClr val="B0BEFE"/>
              </a:buClr>
              <a:buFont typeface="Arial"/>
              <a:buChar char="•"/>
            </a:pPr>
            <a:r>
              <a:rPr lang="ca-ES" sz="1400" b="0" strike="noStrike" dirty="0">
                <a:solidFill>
                  <a:srgbClr val="808080"/>
                </a:solidFill>
                <a:latin typeface="Arial"/>
              </a:rPr>
              <a:t>Les llistes d’organitzacions verificadores de dades del teu país s’actualitzen a través de l’</a:t>
            </a:r>
            <a:r>
              <a:rPr lang="ca-ES" sz="1400" b="1" u="sng" strike="noStrike" dirty="0">
                <a:solidFill>
                  <a:srgbClr val="964277"/>
                </a:solidFill>
                <a:uFillTx/>
                <a:latin typeface="Arial"/>
                <a:hlinkClick r:id="rId3"/>
              </a:rPr>
              <a:t>Institut </a:t>
            </a:r>
            <a:r>
              <a:rPr lang="ca-ES" sz="1400" b="1" u="sng" strike="noStrike" dirty="0" err="1">
                <a:solidFill>
                  <a:srgbClr val="964277"/>
                </a:solidFill>
                <a:uFillTx/>
                <a:latin typeface="Arial"/>
                <a:hlinkClick r:id="rId3"/>
              </a:rPr>
              <a:t>Poynter</a:t>
            </a:r>
            <a:r>
              <a:rPr lang="ca-ES" sz="1400" b="1" strike="noStrike" dirty="0">
                <a:solidFill>
                  <a:srgbClr val="1D848A"/>
                </a:solidFill>
                <a:latin typeface="Arial"/>
              </a:rPr>
              <a:t> </a:t>
            </a:r>
            <a:r>
              <a:rPr lang="ca-ES" sz="1400" b="0" strike="noStrike" dirty="0" smtClean="0">
                <a:solidFill>
                  <a:srgbClr val="808080"/>
                </a:solidFill>
                <a:latin typeface="Arial"/>
              </a:rPr>
              <a:t>i</a:t>
            </a:r>
            <a:r>
              <a:rPr lang="ca-ES" sz="1400" b="0" strike="noStrike" dirty="0" smtClean="0">
                <a:solidFill>
                  <a:srgbClr val="1D848A"/>
                </a:solidFill>
                <a:latin typeface="Arial"/>
              </a:rPr>
              <a:t> </a:t>
            </a:r>
            <a:r>
              <a:rPr lang="ca-ES" sz="1400" b="1" u="sng" strike="noStrike" dirty="0" err="1">
                <a:solidFill>
                  <a:srgbClr val="964277"/>
                </a:solidFill>
                <a:uFillTx/>
                <a:latin typeface="Arial"/>
                <a:hlinkClick r:id="rId4"/>
              </a:rPr>
              <a:t>Facebook</a:t>
            </a:r>
            <a:r>
              <a:rPr lang="ca-ES" dirty="0"/>
              <a:t>.</a:t>
            </a:r>
          </a:p>
          <a:p>
            <a:pPr>
              <a:lnSpc>
                <a:spcPct val="100000"/>
              </a:lnSpc>
            </a:pPr>
            <a:endParaRPr lang="fr-BE" sz="1400" b="0" strike="noStrike" spc="-1" dirty="0">
              <a:latin typeface="Arial"/>
            </a:endParaRPr>
          </a:p>
          <a:p>
            <a:pPr marL="285840" indent="-285480">
              <a:lnSpc>
                <a:spcPct val="100000"/>
              </a:lnSpc>
              <a:buClr>
                <a:srgbClr val="B0BEFE"/>
              </a:buClr>
              <a:buFont typeface="Arial"/>
              <a:buChar char="•"/>
            </a:pPr>
            <a:r>
              <a:rPr lang="ca-ES" sz="1400" b="0" strike="noStrike" dirty="0">
                <a:solidFill>
                  <a:srgbClr val="808080"/>
                </a:solidFill>
                <a:latin typeface="Arial"/>
              </a:rPr>
              <a:t>Cerca resultats de verificacions de dades a la web sobre un tema o una persona amb el </a:t>
            </a:r>
            <a:r>
              <a:rPr lang="ca-ES" dirty="0"/>
              <a:t/>
            </a:r>
            <a:br>
              <a:rPr lang="ca-ES" dirty="0"/>
            </a:br>
            <a:r>
              <a:rPr lang="ca-ES" sz="1400" b="1" u="sng" strike="noStrike" dirty="0">
                <a:solidFill>
                  <a:srgbClr val="964277"/>
                </a:solidFill>
                <a:uFillTx/>
                <a:latin typeface="Arial"/>
                <a:hlinkClick r:id="rId5"/>
              </a:rPr>
              <a:t>navegador de verificació de dades de Google.</a:t>
            </a:r>
          </a:p>
          <a:p>
            <a:pPr>
              <a:lnSpc>
                <a:spcPct val="100000"/>
              </a:lnSpc>
            </a:pPr>
            <a:endParaRPr lang="fr-BE" sz="1400" b="0" strike="noStrike" spc="-1" dirty="0">
              <a:latin typeface="Arial"/>
            </a:endParaRPr>
          </a:p>
          <a:p>
            <a:pPr marL="285840" indent="-285480">
              <a:lnSpc>
                <a:spcPct val="100000"/>
              </a:lnSpc>
              <a:buClr>
                <a:srgbClr val="B0BEFE"/>
              </a:buClr>
              <a:buFont typeface="Arial"/>
              <a:buChar char="•"/>
            </a:pPr>
            <a:r>
              <a:rPr lang="ca-ES" sz="1400" b="1" u="sng" strike="noStrike" dirty="0">
                <a:solidFill>
                  <a:srgbClr val="964277"/>
                </a:solidFill>
                <a:uFillTx/>
                <a:latin typeface="Arial"/>
                <a:hlinkClick r:id="rId6"/>
              </a:rPr>
              <a:t>«Aprèn a discernir»</a:t>
            </a:r>
            <a:r>
              <a:rPr lang="ca-ES" sz="1400" b="0" strike="noStrike" dirty="0">
                <a:solidFill>
                  <a:srgbClr val="808080"/>
                </a:solidFill>
                <a:latin typeface="Arial"/>
              </a:rPr>
              <a:t>: manual per al docent en matèria d’alfabetització mediàtica de l’organització internacional sense ànim de lucre per al desenvolupament i l’educació IREX.</a:t>
            </a:r>
          </a:p>
          <a:p>
            <a:pPr>
              <a:lnSpc>
                <a:spcPct val="100000"/>
              </a:lnSpc>
            </a:pPr>
            <a:endParaRPr lang="fr-BE" sz="1400" b="0" strike="noStrike" spc="-1" dirty="0">
              <a:latin typeface="Arial"/>
            </a:endParaRPr>
          </a:p>
          <a:p>
            <a:pPr marL="285840" indent="-285480">
              <a:lnSpc>
                <a:spcPct val="100000"/>
              </a:lnSpc>
              <a:buClr>
                <a:srgbClr val="B0BEFE"/>
              </a:buClr>
              <a:buFont typeface="Arial"/>
              <a:buChar char="•"/>
            </a:pPr>
            <a:r>
              <a:rPr lang="ca-ES" sz="1400" b="1" u="sng" strike="noStrike" dirty="0">
                <a:solidFill>
                  <a:srgbClr val="964277"/>
                </a:solidFill>
                <a:uFillTx/>
                <a:latin typeface="Arial"/>
                <a:hlinkClick r:id="rId7"/>
              </a:rPr>
              <a:t>Grup </a:t>
            </a:r>
            <a:r>
              <a:rPr lang="ca-ES" sz="1400" b="1" u="sng" strike="noStrike" dirty="0" err="1">
                <a:solidFill>
                  <a:srgbClr val="964277"/>
                </a:solidFill>
                <a:uFillTx/>
                <a:latin typeface="Arial"/>
                <a:hlinkClick r:id="rId7"/>
              </a:rPr>
              <a:t>antidesinformació</a:t>
            </a:r>
            <a:r>
              <a:rPr lang="ca-ES" sz="1400" b="1" strike="noStrike" dirty="0">
                <a:solidFill>
                  <a:srgbClr val="1D848A"/>
                </a:solidFill>
                <a:latin typeface="Arial"/>
              </a:rPr>
              <a:t> </a:t>
            </a:r>
            <a:r>
              <a:rPr lang="ca-ES" sz="1400" b="0" strike="noStrike" dirty="0">
                <a:solidFill>
                  <a:srgbClr val="808080"/>
                </a:solidFill>
                <a:latin typeface="Arial"/>
              </a:rPr>
              <a:t>i </a:t>
            </a:r>
            <a:r>
              <a:rPr lang="ca-ES" sz="1400" b="0" strike="noStrike" dirty="0" smtClean="0">
                <a:solidFill>
                  <a:srgbClr val="808080"/>
                </a:solidFill>
                <a:latin typeface="Arial"/>
              </a:rPr>
              <a:t>campanya </a:t>
            </a:r>
            <a:r>
              <a:rPr lang="ca-ES" sz="1400" b="1" strike="noStrike" dirty="0" smtClean="0">
                <a:solidFill>
                  <a:srgbClr val="808080"/>
                </a:solidFill>
                <a:latin typeface="Arial"/>
              </a:rPr>
              <a:t>«</a:t>
            </a:r>
            <a:r>
              <a:rPr lang="ca-ES" sz="1400" b="1" u="sng" strike="noStrike" dirty="0">
                <a:solidFill>
                  <a:srgbClr val="964277"/>
                </a:solidFill>
                <a:uFillTx/>
                <a:latin typeface="Arial"/>
                <a:hlinkClick r:id="rId8"/>
              </a:rPr>
              <a:t>Pensa abans de compartir</a:t>
            </a:r>
            <a:r>
              <a:rPr lang="ca-ES" sz="1400" b="1" strike="noStrike" dirty="0">
                <a:solidFill>
                  <a:srgbClr val="808080"/>
                </a:solidFill>
                <a:latin typeface="Arial"/>
              </a:rPr>
              <a:t>» </a:t>
            </a:r>
            <a:r>
              <a:rPr lang="ca-ES" sz="1400" b="0" strike="noStrike" dirty="0">
                <a:solidFill>
                  <a:srgbClr val="808080"/>
                </a:solidFill>
                <a:latin typeface="Arial"/>
              </a:rPr>
              <a:t>de la mateixa UE.</a:t>
            </a:r>
          </a:p>
        </p:txBody>
      </p:sp>
      <p:sp>
        <p:nvSpPr>
          <p:cNvPr id="639" name="CustomShape 3"/>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ca-ES" sz="3200" b="1" strike="noStrike">
                <a:solidFill>
                  <a:srgbClr val="FFFFFF"/>
                </a:solidFill>
                <a:latin typeface="Arial"/>
              </a:rPr>
              <a:t>5</a:t>
            </a:r>
          </a:p>
        </p:txBody>
      </p:sp>
      <p:grpSp>
        <p:nvGrpSpPr>
          <p:cNvPr id="640" name="Group 4"/>
          <p:cNvGrpSpPr/>
          <p:nvPr/>
        </p:nvGrpSpPr>
        <p:grpSpPr>
          <a:xfrm>
            <a:off x="92520" y="2184840"/>
            <a:ext cx="2799360" cy="2955600"/>
            <a:chOff x="92520" y="2184840"/>
            <a:chExt cx="2799360" cy="2955600"/>
          </a:xfrm>
        </p:grpSpPr>
        <p:pic>
          <p:nvPicPr>
            <p:cNvPr id="641" name="Elemento grafico 11" descr="Collegamento"/>
            <p:cNvPicPr/>
            <p:nvPr/>
          </p:nvPicPr>
          <p:blipFill>
            <a:blip r:embed="rId9"/>
            <a:stretch/>
          </p:blipFill>
          <p:spPr>
            <a:xfrm>
              <a:off x="463680" y="2623680"/>
              <a:ext cx="1945440" cy="1945440"/>
            </a:xfrm>
            <a:prstGeom prst="rect">
              <a:avLst/>
            </a:prstGeom>
            <a:ln w="0">
              <a:noFill/>
            </a:ln>
          </p:spPr>
        </p:pic>
        <p:pic>
          <p:nvPicPr>
            <p:cNvPr id="642" name="Immagine 12"/>
            <p:cNvPicPr/>
            <p:nvPr/>
          </p:nvPicPr>
          <p:blipFill>
            <a:blip r:embed="rId10">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43"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ca-ES" sz="1800" b="0" strike="noStrike">
                <a:solidFill>
                  <a:srgbClr val="FFFFFF"/>
                </a:solidFill>
                <a:latin typeface="Arial"/>
              </a:rPr>
              <a:t>RECOMANACIONS PER SABER-NE MÉS - </a:t>
            </a:r>
            <a:r>
              <a:rPr lang="ca-ES" sz="1800" b="1" strike="noStrike">
                <a:solidFill>
                  <a:srgbClr val="FFFFFF"/>
                </a:solidFill>
                <a:latin typeface="Arial"/>
              </a:rPr>
              <a:t>RECURSOS NACIONALS</a:t>
            </a:r>
          </a:p>
        </p:txBody>
      </p:sp>
      <p:sp>
        <p:nvSpPr>
          <p:cNvPr id="644"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ca-ES" sz="3200" b="1" strike="noStrike">
                <a:solidFill>
                  <a:srgbClr val="FFFFFF"/>
                </a:solidFill>
                <a:latin typeface="Arial"/>
              </a:rPr>
              <a:t>5</a:t>
            </a:r>
          </a:p>
        </p:txBody>
      </p:sp>
      <p:sp>
        <p:nvSpPr>
          <p:cNvPr id="645" name="CustomShape 3"/>
          <p:cNvSpPr/>
          <p:nvPr/>
        </p:nvSpPr>
        <p:spPr>
          <a:xfrm>
            <a:off x="2782800" y="1165320"/>
            <a:ext cx="4150080" cy="6706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ca-ES" sz="1400" b="1" strike="noStrike">
                <a:solidFill>
                  <a:srgbClr val="0A1641"/>
                </a:solidFill>
                <a:latin typeface="Arial"/>
              </a:rPr>
              <a:t>ÀUSTRIA</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3"/>
              </a:rPr>
              <a:t>Mediamanual</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4"/>
              </a:rPr>
              <a:t>Saferinternet</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5"/>
              </a:rPr>
              <a:t>BUPP</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6"/>
              </a:rPr>
              <a:t>Click &amp; Check</a:t>
            </a:r>
            <a:r>
              <a:rPr lang="ca-ES"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ca-ES" sz="1400" b="1" strike="noStrike">
                <a:solidFill>
                  <a:srgbClr val="0A1641"/>
                </a:solidFill>
                <a:latin typeface="Arial"/>
              </a:rPr>
              <a:t>BÈLGICA</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7"/>
              </a:rPr>
              <a:t>Mediawijs</a:t>
            </a:r>
          </a:p>
          <a:p>
            <a:pPr>
              <a:lnSpc>
                <a:spcPct val="90000"/>
              </a:lnSpc>
              <a:spcBef>
                <a:spcPts val="1199"/>
              </a:spcBef>
            </a:pPr>
            <a:endParaRPr lang="fr-BE" sz="1200" b="0" strike="noStrike" spc="-1">
              <a:latin typeface="Arial"/>
            </a:endParaRPr>
          </a:p>
          <a:p>
            <a:pPr>
              <a:lnSpc>
                <a:spcPct val="90000"/>
              </a:lnSpc>
              <a:spcBef>
                <a:spcPts val="1199"/>
              </a:spcBef>
            </a:pPr>
            <a:r>
              <a:rPr lang="ca-ES" sz="1400" b="1" strike="noStrike">
                <a:solidFill>
                  <a:srgbClr val="0A1641"/>
                </a:solidFill>
                <a:latin typeface="Arial"/>
              </a:rPr>
              <a:t>BULGÀRIA</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8"/>
              </a:rPr>
              <a:t>Gramoten</a:t>
            </a:r>
            <a:r>
              <a:rPr lang="ca-ES"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ca-ES" sz="1400" b="1" strike="noStrike">
                <a:solidFill>
                  <a:srgbClr val="0A1641"/>
                </a:solidFill>
                <a:latin typeface="Arial"/>
              </a:rPr>
              <a:t>CROÀCIA</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9"/>
              </a:rPr>
              <a:t>Associació per a la comunicació i la cultura mediàtica </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10"/>
              </a:rPr>
              <a:t>Nens dels mitjans </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11"/>
              </a:rPr>
              <a:t>Jornades d’alfabetització mediàtica</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sp>
        <p:nvSpPr>
          <p:cNvPr id="646" name="CustomShape 4"/>
          <p:cNvSpPr/>
          <p:nvPr/>
        </p:nvSpPr>
        <p:spPr>
          <a:xfrm>
            <a:off x="7561440" y="1165320"/>
            <a:ext cx="4095000" cy="6362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ca-ES" sz="1400" b="1" strike="noStrike">
                <a:solidFill>
                  <a:srgbClr val="0A1641"/>
                </a:solidFill>
                <a:latin typeface="Arial"/>
              </a:rPr>
              <a:t>XIPRE</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12"/>
              </a:rPr>
              <a:t>Combatre la desinformació a través de l’alfabetització mediàtica </a:t>
            </a:r>
          </a:p>
          <a:p>
            <a:pPr>
              <a:lnSpc>
                <a:spcPct val="90000"/>
              </a:lnSpc>
              <a:spcBef>
                <a:spcPts val="1199"/>
              </a:spcBef>
            </a:pPr>
            <a:endParaRPr lang="fr-BE" sz="1200" b="0" strike="noStrike" spc="-1">
              <a:latin typeface="Arial"/>
            </a:endParaRPr>
          </a:p>
          <a:p>
            <a:pPr>
              <a:lnSpc>
                <a:spcPct val="90000"/>
              </a:lnSpc>
              <a:spcBef>
                <a:spcPts val="1199"/>
              </a:spcBef>
            </a:pPr>
            <a:r>
              <a:rPr lang="ca-ES" sz="1400" b="1" strike="noStrike">
                <a:solidFill>
                  <a:srgbClr val="0A1641"/>
                </a:solidFill>
                <a:latin typeface="Arial"/>
              </a:rPr>
              <a:t>TXÈQUIA</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13"/>
              </a:rPr>
              <a:t>Clovekvtisni</a:t>
            </a:r>
            <a:r>
              <a:rPr lang="ca-ES"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14"/>
              </a:rPr>
              <a:t>Fakescape</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15"/>
              </a:rPr>
              <a:t>Elpida</a:t>
            </a:r>
            <a:r>
              <a:rPr lang="ca-ES"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ca-ES" sz="1400" b="1" strike="noStrike">
                <a:solidFill>
                  <a:srgbClr val="0A1641"/>
                </a:solidFill>
                <a:latin typeface="Arial"/>
              </a:rPr>
              <a:t>DINAMARCA</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16"/>
              </a:rPr>
              <a:t>Suport mediàtic internacional </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17"/>
              </a:rPr>
              <a:t>TjekDet</a:t>
            </a:r>
            <a:r>
              <a:rPr lang="ca-ES"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18"/>
              </a:rPr>
              <a:t>DR Detektor</a:t>
            </a:r>
            <a:r>
              <a:rPr lang="ca-ES"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19"/>
              </a:rPr>
              <a:t>DR Ultra </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20"/>
              </a:rPr>
              <a:t>Børneavisen</a:t>
            </a:r>
            <a:r>
              <a:rPr lang="ca-ES"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21"/>
              </a:rPr>
              <a:t>Danske Medier </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pic>
        <p:nvPicPr>
          <p:cNvPr id="647" name="Elemento grafico 14" descr="Collegamento"/>
          <p:cNvPicPr/>
          <p:nvPr/>
        </p:nvPicPr>
        <p:blipFill>
          <a:blip r:embed="rId22"/>
          <a:stretch/>
        </p:blipFill>
        <p:spPr>
          <a:xfrm>
            <a:off x="463680" y="2623680"/>
            <a:ext cx="1945440" cy="1945440"/>
          </a:xfrm>
          <a:prstGeom prst="rect">
            <a:avLst/>
          </a:prstGeom>
          <a:ln w="0">
            <a:noFill/>
          </a:ln>
        </p:spPr>
      </p:pic>
      <p:pic>
        <p:nvPicPr>
          <p:cNvPr id="648" name="Immagine 20"/>
          <p:cNvPicPr/>
          <p:nvPr/>
        </p:nvPicPr>
        <p:blipFill>
          <a:blip r:embed="rId23">
            <a:alphaModFix amt="19000"/>
          </a:blip>
          <a:stretch/>
        </p:blipFill>
        <p:spPr>
          <a:xfrm>
            <a:off x="92520" y="2184840"/>
            <a:ext cx="2799360" cy="29556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ca-ES" sz="1800" b="0" strike="noStrike">
                <a:solidFill>
                  <a:srgbClr val="FFFFFF"/>
                </a:solidFill>
                <a:latin typeface="Arial"/>
              </a:rPr>
              <a:t>EXEMPLES</a:t>
            </a:r>
          </a:p>
        </p:txBody>
      </p:sp>
      <p:pic>
        <p:nvPicPr>
          <p:cNvPr id="298" name="Immagine 3"/>
          <p:cNvPicPr/>
          <p:nvPr/>
        </p:nvPicPr>
        <p:blipFill>
          <a:blip r:embed="rId3"/>
          <a:stretch/>
        </p:blipFill>
        <p:spPr>
          <a:xfrm>
            <a:off x="629280" y="957240"/>
            <a:ext cx="2662200" cy="5154840"/>
          </a:xfrm>
          <a:prstGeom prst="rect">
            <a:avLst/>
          </a:prstGeom>
          <a:ln w="0">
            <a:noFill/>
          </a:ln>
          <a:effectLst>
            <a:reflection blurRad="6350" stA="15000" endPos="55000" dir="5400000" sy="-100000" algn="bl" rotWithShape="0"/>
          </a:effectLst>
        </p:spPr>
      </p:pic>
      <p:pic>
        <p:nvPicPr>
          <p:cNvPr id="299" name="Immagine 4"/>
          <p:cNvPicPr/>
          <p:nvPr/>
        </p:nvPicPr>
        <p:blipFill>
          <a:blip r:embed="rId4"/>
          <a:stretch/>
        </p:blipFill>
        <p:spPr>
          <a:xfrm>
            <a:off x="7094520" y="1884600"/>
            <a:ext cx="3213360" cy="3038760"/>
          </a:xfrm>
          <a:prstGeom prst="rect">
            <a:avLst/>
          </a:prstGeom>
          <a:ln w="92075">
            <a:noFill/>
          </a:ln>
        </p:spPr>
      </p:pic>
      <p:pic>
        <p:nvPicPr>
          <p:cNvPr id="300" name="Immagine 5"/>
          <p:cNvPicPr/>
          <p:nvPr/>
        </p:nvPicPr>
        <p:blipFill>
          <a:blip r:embed="rId5"/>
          <a:stretch/>
        </p:blipFill>
        <p:spPr>
          <a:xfrm>
            <a:off x="2897280" y="1879200"/>
            <a:ext cx="3219840" cy="2950920"/>
          </a:xfrm>
          <a:prstGeom prst="rect">
            <a:avLst/>
          </a:prstGeom>
          <a:ln w="92075">
            <a:noFill/>
          </a:ln>
        </p:spPr>
      </p:pic>
      <p:sp>
        <p:nvSpPr>
          <p:cNvPr id="301" name="CustomShape 2"/>
          <p:cNvSpPr/>
          <p:nvPr/>
        </p:nvSpPr>
        <p:spPr>
          <a:xfrm>
            <a:off x="2806920" y="1443600"/>
            <a:ext cx="3525480" cy="315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780"/>
              </a:lnSpc>
            </a:pPr>
            <a:r>
              <a:rPr lang="ca-ES" sz="1400" b="1" strike="noStrike">
                <a:solidFill>
                  <a:srgbClr val="0B1741"/>
                </a:solidFill>
                <a:latin typeface="Arial"/>
              </a:rPr>
              <a:t>EXPLICACIÓ ERRÒNIA</a:t>
            </a:r>
          </a:p>
        </p:txBody>
      </p:sp>
      <p:pic>
        <p:nvPicPr>
          <p:cNvPr id="302" name="Immagine 9"/>
          <p:cNvPicPr/>
          <p:nvPr/>
        </p:nvPicPr>
        <p:blipFill>
          <a:blip r:embed="rId6"/>
          <a:stretch/>
        </p:blipFill>
        <p:spPr>
          <a:xfrm>
            <a:off x="10127880" y="1193040"/>
            <a:ext cx="542160" cy="542160"/>
          </a:xfrm>
          <a:prstGeom prst="rect">
            <a:avLst/>
          </a:prstGeom>
          <a:ln w="0">
            <a:noFill/>
          </a:ln>
        </p:spPr>
      </p:pic>
      <p:sp>
        <p:nvSpPr>
          <p:cNvPr id="303" name="CustomShape 3"/>
          <p:cNvSpPr/>
          <p:nvPr/>
        </p:nvSpPr>
        <p:spPr>
          <a:xfrm>
            <a:off x="7008840" y="1467720"/>
            <a:ext cx="4078080" cy="290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579"/>
              </a:lnSpc>
            </a:pPr>
            <a:r>
              <a:rPr lang="ca-ES" sz="1400" b="1" strike="noStrike">
                <a:solidFill>
                  <a:srgbClr val="0B1741"/>
                </a:solidFill>
                <a:latin typeface="Arial"/>
              </a:rPr>
              <a:t>LA FONT NO EXISTEIX</a:t>
            </a:r>
          </a:p>
        </p:txBody>
      </p:sp>
      <p:pic>
        <p:nvPicPr>
          <p:cNvPr id="304" name="Immagine 11"/>
          <p:cNvPicPr/>
          <p:nvPr/>
        </p:nvPicPr>
        <p:blipFill>
          <a:blip r:embed="rId7">
            <a:biLevel thresh="50000"/>
          </a:blip>
          <a:stretch/>
        </p:blipFill>
        <p:spPr>
          <a:xfrm>
            <a:off x="5549400" y="1216080"/>
            <a:ext cx="754200" cy="515160"/>
          </a:xfrm>
          <a:prstGeom prst="rect">
            <a:avLst/>
          </a:prstGeom>
          <a:ln w="0">
            <a:noFill/>
          </a:ln>
        </p:spPr>
      </p:pic>
      <p:sp>
        <p:nvSpPr>
          <p:cNvPr id="305" name="CustomShape 4"/>
          <p:cNvSpPr/>
          <p:nvPr/>
        </p:nvSpPr>
        <p:spPr>
          <a:xfrm>
            <a:off x="9308880" y="4533480"/>
            <a:ext cx="1533600" cy="3978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ca-ES" sz="2800" b="1" strike="noStrike">
                <a:solidFill>
                  <a:srgbClr val="FFFFFF"/>
                </a:solidFill>
                <a:latin typeface="Arial"/>
              </a:rPr>
              <a:t>FALS</a:t>
            </a:r>
          </a:p>
        </p:txBody>
      </p:sp>
      <p:sp>
        <p:nvSpPr>
          <p:cNvPr id="306" name="CustomShape 5"/>
          <p:cNvSpPr/>
          <p:nvPr/>
        </p:nvSpPr>
        <p:spPr>
          <a:xfrm>
            <a:off x="2806920" y="5151600"/>
            <a:ext cx="3525480" cy="616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380"/>
              </a:lnSpc>
            </a:pPr>
            <a:r>
              <a:rPr lang="ca-ES" sz="1400" b="1" strike="noStrike">
                <a:solidFill>
                  <a:srgbClr val="0A1641"/>
                </a:solidFill>
                <a:latin typeface="Arial"/>
              </a:rPr>
              <a:t>La foto és del compte d’una altra noia que, des d’aquest angle en concret, s’assembla a la Greta.</a:t>
            </a:r>
          </a:p>
        </p:txBody>
      </p:sp>
      <p:sp>
        <p:nvSpPr>
          <p:cNvPr id="307" name="CustomShape 6"/>
          <p:cNvSpPr/>
          <p:nvPr/>
        </p:nvSpPr>
        <p:spPr>
          <a:xfrm>
            <a:off x="7007040" y="5178960"/>
            <a:ext cx="3618000" cy="616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380"/>
              </a:lnSpc>
            </a:pPr>
            <a:r>
              <a:rPr lang="ca-ES" sz="1400" b="1" strike="noStrike" dirty="0">
                <a:solidFill>
                  <a:srgbClr val="0A1641"/>
                </a:solidFill>
                <a:latin typeface="Arial"/>
              </a:rPr>
              <a:t>Dailypresser.com no és un web de notícies real; la publicació és totalment inventada.</a:t>
            </a:r>
          </a:p>
        </p:txBody>
      </p:sp>
      <p:sp>
        <p:nvSpPr>
          <p:cNvPr id="308" name="CustomShape 7"/>
          <p:cNvSpPr/>
          <p:nvPr/>
        </p:nvSpPr>
        <p:spPr>
          <a:xfrm>
            <a:off x="7117560" y="4563000"/>
            <a:ext cx="2369880" cy="338040"/>
          </a:xfrm>
          <a:prstGeom prst="rect">
            <a:avLst/>
          </a:prstGeom>
          <a:noFill/>
          <a:ln w="60325">
            <a:solidFill>
              <a:srgbClr val="FF5D00"/>
            </a:solidFill>
          </a:ln>
        </p:spPr>
        <p:style>
          <a:lnRef idx="2">
            <a:schemeClr val="accent1">
              <a:shade val="50000"/>
            </a:schemeClr>
          </a:lnRef>
          <a:fillRef idx="1">
            <a:schemeClr val="accent1"/>
          </a:fillRef>
          <a:effectRef idx="0">
            <a:schemeClr val="accent1"/>
          </a:effectRef>
          <a:fontRef idx="minor"/>
        </p:style>
      </p:sp>
      <p:sp>
        <p:nvSpPr>
          <p:cNvPr id="309" name="CustomShape 8"/>
          <p:cNvSpPr/>
          <p:nvPr/>
        </p:nvSpPr>
        <p:spPr>
          <a:xfrm>
            <a:off x="2624400" y="4203720"/>
            <a:ext cx="3781080" cy="5115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ca-ES" sz="2800" b="1" strike="noStrike">
                <a:solidFill>
                  <a:srgbClr val="FFFFFF"/>
                </a:solidFill>
                <a:latin typeface="Arial"/>
              </a:rPr>
              <a:t>FALS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49"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ca-ES" sz="1800" b="0" strike="noStrike">
                <a:solidFill>
                  <a:srgbClr val="FFFFFF"/>
                </a:solidFill>
                <a:latin typeface="Arial"/>
              </a:rPr>
              <a:t>RECOMANACIONS PER SABER-NE MÉS - </a:t>
            </a:r>
            <a:r>
              <a:rPr lang="ca-ES" sz="1800" b="1" strike="noStrike">
                <a:solidFill>
                  <a:srgbClr val="FFFFFF"/>
                </a:solidFill>
                <a:latin typeface="Arial"/>
              </a:rPr>
              <a:t>RECURSOS NACIONALS</a:t>
            </a:r>
          </a:p>
        </p:txBody>
      </p:sp>
      <p:sp>
        <p:nvSpPr>
          <p:cNvPr id="650"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ca-ES" sz="3200" b="1" strike="noStrike">
                <a:solidFill>
                  <a:srgbClr val="FFFFFF"/>
                </a:solidFill>
                <a:latin typeface="Arial"/>
              </a:rPr>
              <a:t>5</a:t>
            </a:r>
          </a:p>
        </p:txBody>
      </p:sp>
      <p:sp>
        <p:nvSpPr>
          <p:cNvPr id="651" name="CustomShape 3"/>
          <p:cNvSpPr/>
          <p:nvPr/>
        </p:nvSpPr>
        <p:spPr>
          <a:xfrm>
            <a:off x="2782800" y="1197000"/>
            <a:ext cx="3285360" cy="612945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ca-ES" sz="1400" b="1" strike="noStrike" dirty="0">
                <a:solidFill>
                  <a:srgbClr val="0A1641"/>
                </a:solidFill>
                <a:latin typeface="Arial"/>
              </a:rPr>
              <a:t>ESTÒNIA</a:t>
            </a:r>
          </a:p>
          <a:p>
            <a:pPr marL="182880" indent="-182520">
              <a:lnSpc>
                <a:spcPct val="90000"/>
              </a:lnSpc>
              <a:spcBef>
                <a:spcPts val="1199"/>
              </a:spcBef>
              <a:buClr>
                <a:srgbClr val="40BAD2"/>
              </a:buClr>
              <a:buFont typeface="Wingdings 2" charset="2"/>
              <a:buChar char=""/>
            </a:pPr>
            <a:r>
              <a:rPr lang="ca-ES" sz="1200" b="1" u="sng" strike="noStrike" dirty="0" err="1">
                <a:solidFill>
                  <a:srgbClr val="964277"/>
                </a:solidFill>
                <a:uFillTx/>
                <a:latin typeface="Arial"/>
                <a:hlinkClick r:id="rId3"/>
              </a:rPr>
              <a:t>Meediapädevuse</a:t>
            </a:r>
            <a:r>
              <a:rPr lang="ca-ES" sz="1200" b="1" u="sng" strike="noStrike" dirty="0">
                <a:solidFill>
                  <a:srgbClr val="964277"/>
                </a:solidFill>
                <a:uFillTx/>
                <a:latin typeface="Arial"/>
                <a:hlinkClick r:id="rId3"/>
              </a:rPr>
              <a:t> </a:t>
            </a:r>
            <a:r>
              <a:rPr lang="ca-ES" sz="1200" b="1" u="sng" strike="noStrike" dirty="0" err="1">
                <a:solidFill>
                  <a:srgbClr val="964277"/>
                </a:solidFill>
                <a:uFillTx/>
                <a:latin typeface="Arial"/>
                <a:hlinkClick r:id="rId3"/>
              </a:rPr>
              <a:t>nädal</a:t>
            </a:r>
            <a:endParaRPr lang="ca-ES" sz="1200" b="1" u="sng" strike="noStrike" dirty="0">
              <a:solidFill>
                <a:srgbClr val="964277"/>
              </a:solidFill>
              <a:uFillTx/>
              <a:latin typeface="Arial"/>
              <a:hlinkClick r:id="rId3"/>
            </a:endParaRPr>
          </a:p>
          <a:p>
            <a:pPr marL="182880" indent="-182520">
              <a:lnSpc>
                <a:spcPct val="90000"/>
              </a:lnSpc>
              <a:spcBef>
                <a:spcPts val="1199"/>
              </a:spcBef>
              <a:buClr>
                <a:srgbClr val="40BAD2"/>
              </a:buClr>
              <a:buFont typeface="Wingdings 2" charset="2"/>
              <a:buChar char=""/>
            </a:pPr>
            <a:r>
              <a:rPr lang="ca-ES" sz="1200" b="1" u="sng" strike="noStrike" dirty="0">
                <a:solidFill>
                  <a:srgbClr val="964277"/>
                </a:solidFill>
                <a:uFillTx/>
                <a:latin typeface="Arial"/>
                <a:hlinkClick r:id="rId4"/>
              </a:rPr>
              <a:t>SALTO Participació i </a:t>
            </a:r>
            <a:r>
              <a:rPr lang="ca-ES" sz="1200" b="1" u="sng" strike="noStrike" dirty="0" smtClean="0">
                <a:solidFill>
                  <a:srgbClr val="964277"/>
                </a:solidFill>
                <a:uFillTx/>
                <a:latin typeface="Arial"/>
                <a:hlinkClick r:id="rId4"/>
              </a:rPr>
              <a:t>informació</a:t>
            </a:r>
            <a:endParaRPr lang="ca-ES" sz="1400" b="1" u="sng" strike="noStrike" dirty="0">
              <a:solidFill>
                <a:srgbClr val="964277"/>
              </a:solidFill>
              <a:uFillTx/>
              <a:latin typeface="Arial"/>
              <a:hlinkClick r:id="rId4"/>
            </a:endParaRPr>
          </a:p>
          <a:p>
            <a:pPr>
              <a:lnSpc>
                <a:spcPct val="90000"/>
              </a:lnSpc>
              <a:spcBef>
                <a:spcPts val="1199"/>
              </a:spcBef>
            </a:pPr>
            <a:endParaRPr lang="fr-BE" sz="1400" b="0" strike="noStrike" spc="-1" dirty="0">
              <a:latin typeface="Arial"/>
            </a:endParaRPr>
          </a:p>
          <a:p>
            <a:pPr>
              <a:lnSpc>
                <a:spcPct val="90000"/>
              </a:lnSpc>
              <a:spcBef>
                <a:spcPts val="1199"/>
              </a:spcBef>
            </a:pPr>
            <a:r>
              <a:rPr lang="ca-ES" sz="1400" b="1" strike="noStrike" dirty="0">
                <a:solidFill>
                  <a:srgbClr val="0A1641"/>
                </a:solidFill>
                <a:latin typeface="Arial"/>
              </a:rPr>
              <a:t>FINLÀNDIA</a:t>
            </a:r>
          </a:p>
          <a:p>
            <a:pPr marL="182880" indent="-182520">
              <a:lnSpc>
                <a:spcPct val="90000"/>
              </a:lnSpc>
              <a:spcBef>
                <a:spcPts val="1199"/>
              </a:spcBef>
              <a:buClr>
                <a:srgbClr val="40BAD2"/>
              </a:buClr>
              <a:buFont typeface="Wingdings 2" charset="2"/>
              <a:buChar char=""/>
            </a:pPr>
            <a:r>
              <a:rPr lang="ca-ES" sz="1200" b="1" u="sng" strike="noStrike" dirty="0">
                <a:solidFill>
                  <a:srgbClr val="964277"/>
                </a:solidFill>
                <a:uFillTx/>
                <a:latin typeface="Arial"/>
                <a:hlinkClick r:id="rId5"/>
              </a:rPr>
              <a:t>Alfabetització mediàtica a Finlàndia</a:t>
            </a:r>
          </a:p>
          <a:p>
            <a:pPr marL="182880" indent="-182520">
              <a:lnSpc>
                <a:spcPct val="90000"/>
              </a:lnSpc>
              <a:spcBef>
                <a:spcPts val="1199"/>
              </a:spcBef>
              <a:buClr>
                <a:srgbClr val="40BAD2"/>
              </a:buClr>
              <a:buFont typeface="Wingdings 2" charset="2"/>
              <a:buChar char=""/>
            </a:pPr>
            <a:r>
              <a:rPr lang="ca-ES" sz="1200" b="1" u="sng" strike="noStrike" dirty="0">
                <a:solidFill>
                  <a:srgbClr val="964277"/>
                </a:solidFill>
                <a:uFillTx/>
                <a:latin typeface="Arial"/>
                <a:hlinkClick r:id="rId6"/>
              </a:rPr>
              <a:t>KAVI</a:t>
            </a:r>
          </a:p>
          <a:p>
            <a:pPr marL="182880" indent="-182520">
              <a:lnSpc>
                <a:spcPct val="90000"/>
              </a:lnSpc>
              <a:spcBef>
                <a:spcPts val="1199"/>
              </a:spcBef>
              <a:buClr>
                <a:srgbClr val="40BAD2"/>
              </a:buClr>
              <a:buFont typeface="Wingdings 2" charset="2"/>
              <a:buChar char=""/>
            </a:pPr>
            <a:r>
              <a:rPr lang="ca-ES" sz="1200" b="1" u="sng" strike="noStrike" dirty="0">
                <a:solidFill>
                  <a:srgbClr val="964277"/>
                </a:solidFill>
                <a:uFillTx/>
                <a:latin typeface="Arial"/>
                <a:hlinkClick r:id="rId7"/>
              </a:rPr>
              <a:t>Escola d’alfabetització mediàtica</a:t>
            </a:r>
          </a:p>
          <a:p>
            <a:pPr marL="182880" indent="-182520">
              <a:lnSpc>
                <a:spcPct val="90000"/>
              </a:lnSpc>
              <a:spcBef>
                <a:spcPts val="1199"/>
              </a:spcBef>
              <a:buClr>
                <a:srgbClr val="40BAD2"/>
              </a:buClr>
              <a:buFont typeface="Wingdings 2" charset="2"/>
              <a:buChar char=""/>
            </a:pPr>
            <a:r>
              <a:rPr lang="ca-ES" sz="1200" b="1" u="sng" strike="noStrike" dirty="0" err="1">
                <a:solidFill>
                  <a:srgbClr val="964277"/>
                </a:solidFill>
                <a:uFillTx/>
                <a:latin typeface="Arial"/>
                <a:hlinkClick r:id="rId8"/>
              </a:rPr>
              <a:t>Mediataitoviikko</a:t>
            </a:r>
            <a:endParaRPr lang="ca-ES" sz="1200" b="1" u="sng" strike="noStrike" dirty="0">
              <a:solidFill>
                <a:srgbClr val="964277"/>
              </a:solidFill>
              <a:uFillTx/>
              <a:latin typeface="Arial"/>
              <a:hlinkClick r:id="rId8"/>
            </a:endParaRPr>
          </a:p>
          <a:p>
            <a:pPr marL="182880" indent="-182520">
              <a:lnSpc>
                <a:spcPct val="90000"/>
              </a:lnSpc>
              <a:spcBef>
                <a:spcPts val="1199"/>
              </a:spcBef>
              <a:buClr>
                <a:srgbClr val="40BAD2"/>
              </a:buClr>
              <a:buFont typeface="Wingdings 2" charset="2"/>
              <a:buChar char=""/>
            </a:pPr>
            <a:r>
              <a:rPr lang="ca-ES" sz="1200" b="1" u="sng" strike="noStrike" dirty="0" err="1">
                <a:solidFill>
                  <a:srgbClr val="964277"/>
                </a:solidFill>
                <a:uFillTx/>
                <a:latin typeface="Arial"/>
                <a:hlinkClick r:id="rId9"/>
              </a:rPr>
              <a:t>Mediakasvastus</a:t>
            </a:r>
            <a:endParaRPr lang="ca-ES" sz="1200" b="1" u="sng" strike="noStrike" dirty="0">
              <a:solidFill>
                <a:srgbClr val="964277"/>
              </a:solidFill>
              <a:uFillTx/>
              <a:latin typeface="Arial"/>
              <a:hlinkClick r:id="rId9"/>
            </a:endParaRPr>
          </a:p>
          <a:p>
            <a:pPr marL="182880" indent="-182520">
              <a:lnSpc>
                <a:spcPct val="90000"/>
              </a:lnSpc>
              <a:spcBef>
                <a:spcPts val="1199"/>
              </a:spcBef>
              <a:buClr>
                <a:srgbClr val="40BAD2"/>
              </a:buClr>
              <a:buFont typeface="Wingdings 2" charset="2"/>
              <a:buChar char=""/>
            </a:pPr>
            <a:r>
              <a:rPr lang="ca-ES" sz="1200" b="1" u="sng" strike="noStrike" dirty="0">
                <a:solidFill>
                  <a:srgbClr val="964277"/>
                </a:solidFill>
                <a:uFillTx/>
                <a:latin typeface="Arial"/>
                <a:hlinkClick r:id="rId10"/>
              </a:rPr>
              <a:t>YLE </a:t>
            </a:r>
            <a:r>
              <a:rPr lang="ca-ES" sz="1200" b="1" u="sng" strike="noStrike" dirty="0" err="1">
                <a:solidFill>
                  <a:srgbClr val="964277"/>
                </a:solidFill>
                <a:uFillTx/>
                <a:latin typeface="Arial"/>
                <a:hlinkClick r:id="rId10"/>
              </a:rPr>
              <a:t>Digitrennit</a:t>
            </a:r>
            <a:r>
              <a:rPr lang="ca-ES" sz="1200" b="1" u="sng" strike="noStrike" dirty="0">
                <a:solidFill>
                  <a:srgbClr val="964277"/>
                </a:solidFill>
                <a:uFillTx/>
                <a:latin typeface="Arial"/>
                <a:hlinkClick r:id="rId10"/>
              </a:rPr>
              <a:t> </a:t>
            </a:r>
          </a:p>
          <a:p>
            <a:pPr marL="182880" indent="-182520">
              <a:lnSpc>
                <a:spcPct val="90000"/>
              </a:lnSpc>
              <a:spcBef>
                <a:spcPts val="1199"/>
              </a:spcBef>
              <a:buClr>
                <a:srgbClr val="40BAD2"/>
              </a:buClr>
              <a:buFont typeface="Wingdings 2" charset="2"/>
              <a:buChar char=""/>
            </a:pPr>
            <a:r>
              <a:rPr lang="ca-ES" sz="1200" b="1" u="sng" strike="noStrike" dirty="0">
                <a:solidFill>
                  <a:srgbClr val="964277"/>
                </a:solidFill>
                <a:uFillTx/>
                <a:latin typeface="Arial"/>
                <a:hlinkClick r:id="rId11"/>
              </a:rPr>
              <a:t>YLE</a:t>
            </a:r>
            <a:r>
              <a:rPr lang="ca-ES" sz="1200" b="0" u="sng" strike="noStrike" dirty="0">
                <a:solidFill>
                  <a:srgbClr val="964277"/>
                </a:solidFill>
                <a:uFillTx/>
                <a:latin typeface="Arial"/>
                <a:hlinkClick r:id="rId11"/>
              </a:rPr>
              <a:t> </a:t>
            </a:r>
            <a:r>
              <a:rPr lang="ca-ES" sz="1200" b="1" u="sng" strike="noStrike" dirty="0" err="1">
                <a:solidFill>
                  <a:srgbClr val="964277"/>
                </a:solidFill>
                <a:uFillTx/>
                <a:latin typeface="Arial"/>
                <a:hlinkClick r:id="rId11"/>
              </a:rPr>
              <a:t>Uutisluokka</a:t>
            </a:r>
            <a:endParaRPr lang="ca-ES" sz="1200" b="1" u="sng" strike="noStrike" dirty="0">
              <a:solidFill>
                <a:srgbClr val="964277"/>
              </a:solidFill>
              <a:uFillTx/>
              <a:latin typeface="Arial"/>
              <a:hlinkClick r:id="rId11"/>
            </a:endParaRPr>
          </a:p>
          <a:p>
            <a:pPr>
              <a:lnSpc>
                <a:spcPct val="90000"/>
              </a:lnSpc>
              <a:spcBef>
                <a:spcPts val="1199"/>
              </a:spcBef>
            </a:pPr>
            <a:endParaRPr lang="fr-BE" sz="1200" b="0" strike="noStrike" spc="-1" dirty="0">
              <a:latin typeface="Arial"/>
            </a:endParaRPr>
          </a:p>
          <a:p>
            <a:pPr>
              <a:lnSpc>
                <a:spcPct val="90000"/>
              </a:lnSpc>
              <a:spcBef>
                <a:spcPts val="1199"/>
              </a:spcBef>
            </a:pPr>
            <a:r>
              <a:rPr lang="ca-ES" sz="1400" b="1" strike="noStrike" dirty="0">
                <a:solidFill>
                  <a:srgbClr val="0A1641"/>
                </a:solidFill>
                <a:latin typeface="Arial"/>
              </a:rPr>
              <a:t>FRANÇA</a:t>
            </a:r>
          </a:p>
          <a:p>
            <a:pPr marL="182880" indent="-182520">
              <a:lnSpc>
                <a:spcPct val="90000"/>
              </a:lnSpc>
              <a:spcBef>
                <a:spcPts val="1199"/>
              </a:spcBef>
              <a:buClr>
                <a:srgbClr val="40BAD2"/>
              </a:buClr>
              <a:buFont typeface="Wingdings 2" charset="2"/>
              <a:buChar char=""/>
            </a:pPr>
            <a:r>
              <a:rPr lang="ca-ES" sz="1200" b="1" u="sng" strike="noStrike" dirty="0">
                <a:solidFill>
                  <a:srgbClr val="964277"/>
                </a:solidFill>
                <a:uFillTx/>
                <a:latin typeface="Arial"/>
                <a:hlinkClick r:id="rId12"/>
              </a:rPr>
              <a:t>IREX Europa</a:t>
            </a: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p:txBody>
      </p:sp>
      <p:sp>
        <p:nvSpPr>
          <p:cNvPr id="652" name="CustomShape 4"/>
          <p:cNvSpPr/>
          <p:nvPr/>
        </p:nvSpPr>
        <p:spPr>
          <a:xfrm>
            <a:off x="7435440" y="1197000"/>
            <a:ext cx="3935160" cy="5646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ca-ES" sz="1400" b="1" strike="noStrike">
                <a:solidFill>
                  <a:srgbClr val="0A1641"/>
                </a:solidFill>
                <a:latin typeface="Arial"/>
              </a:rPr>
              <a:t>ALEMANYA</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13"/>
              </a:rPr>
              <a:t>Medienkompetenz stärken</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14"/>
              </a:rPr>
              <a:t>SCHAU HIN! Was Dein Kind mit Medien macht</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15"/>
              </a:rPr>
              <a:t>Gutes Aufwachsen mit Medien</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16"/>
              </a:rPr>
              <a:t>Surfen ohne Risiko</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17"/>
              </a:rPr>
              <a:t>App-Datenbank des Deutschen Jugendinstituts</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18"/>
              </a:rPr>
              <a:t>ACT ON! aktiv + selbstbestimmt online</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19"/>
              </a:rPr>
              <a:t>Kindersuchmaschine “Blinde Kuh”</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20"/>
              </a:rPr>
              <a:t>DW Akademie</a:t>
            </a:r>
          </a:p>
          <a:p>
            <a:pPr>
              <a:lnSpc>
                <a:spcPct val="90000"/>
              </a:lnSpc>
              <a:spcBef>
                <a:spcPts val="1199"/>
              </a:spcBef>
            </a:pPr>
            <a:endParaRPr lang="fr-BE" sz="1200" b="0" strike="noStrike" spc="-1">
              <a:latin typeface="Arial"/>
            </a:endParaRPr>
          </a:p>
          <a:p>
            <a:pPr>
              <a:lnSpc>
                <a:spcPct val="90000"/>
              </a:lnSpc>
              <a:spcBef>
                <a:spcPts val="1199"/>
              </a:spcBef>
            </a:pPr>
            <a:r>
              <a:rPr lang="ca-ES" sz="1400" b="1" strike="noStrike">
                <a:solidFill>
                  <a:srgbClr val="0A1641"/>
                </a:solidFill>
                <a:latin typeface="Arial"/>
              </a:rPr>
              <a:t>GRÈCIA</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21"/>
              </a:rPr>
              <a:t>Institut d’alfabetització mediàtica</a:t>
            </a:r>
            <a:r>
              <a:rPr lang="ca-ES"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22"/>
              </a:rPr>
              <a:t>Fakescape</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53" name="Group 5"/>
          <p:cNvGrpSpPr/>
          <p:nvPr/>
        </p:nvGrpSpPr>
        <p:grpSpPr>
          <a:xfrm>
            <a:off x="92520" y="2184840"/>
            <a:ext cx="2799360" cy="2955600"/>
            <a:chOff x="92520" y="2184840"/>
            <a:chExt cx="2799360" cy="2955600"/>
          </a:xfrm>
        </p:grpSpPr>
        <p:pic>
          <p:nvPicPr>
            <p:cNvPr id="654" name="Elemento grafico 11" descr="Collegamento"/>
            <p:cNvPicPr/>
            <p:nvPr/>
          </p:nvPicPr>
          <p:blipFill>
            <a:blip r:embed="rId23"/>
            <a:stretch/>
          </p:blipFill>
          <p:spPr>
            <a:xfrm>
              <a:off x="463680" y="2623680"/>
              <a:ext cx="1945440" cy="1945440"/>
            </a:xfrm>
            <a:prstGeom prst="rect">
              <a:avLst/>
            </a:prstGeom>
            <a:ln w="0">
              <a:noFill/>
            </a:ln>
          </p:spPr>
        </p:pic>
        <p:pic>
          <p:nvPicPr>
            <p:cNvPr id="655" name="Immagine 12"/>
            <p:cNvPicPr/>
            <p:nvPr/>
          </p:nvPicPr>
          <p:blipFill>
            <a:blip r:embed="rId24">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56"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ca-ES" sz="1800" b="0" strike="noStrike">
                <a:solidFill>
                  <a:srgbClr val="FFFFFF"/>
                </a:solidFill>
                <a:latin typeface="Arial"/>
              </a:rPr>
              <a:t>RECOMANACIONS PER SABER-NE MÉS - </a:t>
            </a:r>
            <a:r>
              <a:rPr lang="ca-ES" sz="1800" b="1" strike="noStrike">
                <a:solidFill>
                  <a:srgbClr val="FFFFFF"/>
                </a:solidFill>
                <a:latin typeface="Arial"/>
              </a:rPr>
              <a:t>RECURSOS NACIONALS</a:t>
            </a:r>
          </a:p>
        </p:txBody>
      </p:sp>
      <p:sp>
        <p:nvSpPr>
          <p:cNvPr id="657"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ca-ES" sz="3200" b="1" strike="noStrike">
                <a:solidFill>
                  <a:srgbClr val="FFFFFF"/>
                </a:solidFill>
                <a:latin typeface="Arial"/>
              </a:rPr>
              <a:t>5</a:t>
            </a:r>
          </a:p>
        </p:txBody>
      </p:sp>
      <p:sp>
        <p:nvSpPr>
          <p:cNvPr id="658" name="CustomShape 3"/>
          <p:cNvSpPr/>
          <p:nvPr/>
        </p:nvSpPr>
        <p:spPr>
          <a:xfrm>
            <a:off x="2782800" y="937800"/>
            <a:ext cx="5130720" cy="6142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ca-ES" sz="1400" b="1" strike="noStrike">
                <a:solidFill>
                  <a:srgbClr val="0A1641"/>
                </a:solidFill>
                <a:latin typeface="Arial"/>
              </a:rPr>
              <a:t>HONGRIA</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3"/>
              </a:rPr>
              <a:t>Televele</a:t>
            </a:r>
          </a:p>
          <a:p>
            <a:pPr>
              <a:lnSpc>
                <a:spcPct val="90000"/>
              </a:lnSpc>
              <a:spcBef>
                <a:spcPts val="1199"/>
              </a:spcBef>
            </a:pPr>
            <a:endParaRPr lang="fr-BE" sz="1200" b="0" strike="noStrike" spc="-1">
              <a:latin typeface="Arial"/>
            </a:endParaRPr>
          </a:p>
          <a:p>
            <a:pPr>
              <a:lnSpc>
                <a:spcPct val="90000"/>
              </a:lnSpc>
              <a:spcBef>
                <a:spcPts val="1199"/>
              </a:spcBef>
            </a:pPr>
            <a:r>
              <a:rPr lang="ca-ES" sz="1400" b="1" strike="noStrike">
                <a:solidFill>
                  <a:srgbClr val="0A1641"/>
                </a:solidFill>
                <a:latin typeface="Arial"/>
              </a:rPr>
              <a:t>IRLANDA</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4"/>
              </a:rPr>
              <a:t>Be Media Smart </a:t>
            </a:r>
          </a:p>
          <a:p>
            <a:pPr>
              <a:lnSpc>
                <a:spcPct val="90000"/>
              </a:lnSpc>
              <a:spcBef>
                <a:spcPts val="1199"/>
              </a:spcBef>
            </a:pPr>
            <a:endParaRPr lang="fr-BE" sz="1200" b="0" strike="noStrike" spc="-1">
              <a:latin typeface="Arial"/>
            </a:endParaRPr>
          </a:p>
          <a:p>
            <a:pPr>
              <a:lnSpc>
                <a:spcPct val="90000"/>
              </a:lnSpc>
              <a:spcBef>
                <a:spcPts val="1199"/>
              </a:spcBef>
            </a:pPr>
            <a:r>
              <a:rPr lang="ca-ES" sz="1400" b="1" strike="noStrike">
                <a:solidFill>
                  <a:srgbClr val="0A1641"/>
                </a:solidFill>
                <a:latin typeface="Arial"/>
              </a:rPr>
              <a:t>ITÀLIA</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5"/>
              </a:rPr>
              <a:t>Pagella Política</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6"/>
              </a:rPr>
              <a:t>Facta</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7"/>
              </a:rPr>
              <a:t>Media Education</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8"/>
              </a:rPr>
              <a:t>Eurispes</a:t>
            </a:r>
          </a:p>
          <a:p>
            <a:pPr>
              <a:lnSpc>
                <a:spcPct val="90000"/>
              </a:lnSpc>
              <a:spcBef>
                <a:spcPts val="1199"/>
              </a:spcBef>
            </a:pPr>
            <a:endParaRPr lang="fr-BE" sz="1200" b="0" strike="noStrike" spc="-1">
              <a:latin typeface="Arial"/>
            </a:endParaRPr>
          </a:p>
          <a:p>
            <a:pPr>
              <a:lnSpc>
                <a:spcPct val="90000"/>
              </a:lnSpc>
              <a:spcBef>
                <a:spcPts val="1199"/>
              </a:spcBef>
            </a:pPr>
            <a:r>
              <a:rPr lang="ca-ES" sz="1400" b="1" strike="noStrike">
                <a:solidFill>
                  <a:srgbClr val="0A1641"/>
                </a:solidFill>
                <a:latin typeface="Arial"/>
              </a:rPr>
              <a:t>LETÒNIA</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9"/>
              </a:rPr>
              <a:t>Pilna doma (Pensament ple)</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10"/>
              </a:rPr>
              <a:t>Re:Check</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11"/>
              </a:rPr>
              <a:t>CAPS un CIET jeb vilks manipulators</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12"/>
              </a:rPr>
              <a:t>Medijpratējs</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13"/>
              </a:rPr>
              <a:t>Superherois a internet</a:t>
            </a:r>
          </a:p>
          <a:p>
            <a:pPr>
              <a:lnSpc>
                <a:spcPct val="90000"/>
              </a:lnSpc>
              <a:spcBef>
                <a:spcPts val="1199"/>
              </a:spcBef>
            </a:pPr>
            <a:endParaRPr lang="fr-BE" sz="1200" b="0" strike="noStrike" spc="-1">
              <a:latin typeface="Arial"/>
            </a:endParaRPr>
          </a:p>
        </p:txBody>
      </p:sp>
      <p:sp>
        <p:nvSpPr>
          <p:cNvPr id="659" name="CustomShape 4"/>
          <p:cNvSpPr/>
          <p:nvPr/>
        </p:nvSpPr>
        <p:spPr>
          <a:xfrm>
            <a:off x="7344720" y="937800"/>
            <a:ext cx="3259080" cy="8217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ca-ES" sz="1400" b="1" strike="noStrike">
                <a:solidFill>
                  <a:srgbClr val="0A1641"/>
                </a:solidFill>
                <a:latin typeface="Arial"/>
              </a:rPr>
              <a:t>LITUÀNIA</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14"/>
              </a:rPr>
              <a:t>Draugiškas internetes (Internet segur)</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15"/>
              </a:rPr>
              <a:t>Žinau viską</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16"/>
              </a:rPr>
              <a:t>Plataforma d’alfabetització mediàtica</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17"/>
              </a:rPr>
              <a:t>Debunk.eu</a:t>
            </a:r>
          </a:p>
          <a:p>
            <a:pPr>
              <a:lnSpc>
                <a:spcPct val="90000"/>
              </a:lnSpc>
              <a:spcBef>
                <a:spcPts val="1199"/>
              </a:spcBef>
            </a:pPr>
            <a:endParaRPr lang="fr-BE" sz="1200" b="0" strike="noStrike" spc="-1">
              <a:latin typeface="Arial"/>
            </a:endParaRPr>
          </a:p>
          <a:p>
            <a:pPr>
              <a:lnSpc>
                <a:spcPct val="90000"/>
              </a:lnSpc>
              <a:spcBef>
                <a:spcPts val="1199"/>
              </a:spcBef>
            </a:pPr>
            <a:r>
              <a:rPr lang="ca-ES" sz="1400" b="1" strike="noStrike">
                <a:solidFill>
                  <a:srgbClr val="0A1641"/>
                </a:solidFill>
                <a:latin typeface="Arial"/>
              </a:rPr>
              <a:t>LUXEMBURG</a:t>
            </a:r>
          </a:p>
          <a:p>
            <a:pPr marL="171360" indent="-171000">
              <a:lnSpc>
                <a:spcPct val="90000"/>
              </a:lnSpc>
              <a:spcBef>
                <a:spcPts val="1199"/>
              </a:spcBef>
              <a:buClr>
                <a:srgbClr val="40BAD2"/>
              </a:buClr>
              <a:buFont typeface="Arial"/>
              <a:buChar char="•"/>
            </a:pPr>
            <a:r>
              <a:rPr lang="ca-ES" sz="1200" b="1" u="sng" strike="noStrike">
                <a:solidFill>
                  <a:srgbClr val="964277"/>
                </a:solidFill>
                <a:uFillTx/>
                <a:latin typeface="Arial"/>
                <a:hlinkClick r:id="rId18"/>
              </a:rPr>
              <a:t>Bee-secure</a:t>
            </a:r>
          </a:p>
          <a:p>
            <a:pPr>
              <a:lnSpc>
                <a:spcPct val="90000"/>
              </a:lnSpc>
              <a:spcBef>
                <a:spcPts val="1199"/>
              </a:spcBef>
            </a:pPr>
            <a:endParaRPr lang="fr-BE" sz="1200" b="0" strike="noStrike" spc="-1">
              <a:latin typeface="Arial"/>
            </a:endParaRPr>
          </a:p>
          <a:p>
            <a:pPr>
              <a:lnSpc>
                <a:spcPct val="90000"/>
              </a:lnSpc>
              <a:spcBef>
                <a:spcPts val="1199"/>
              </a:spcBef>
            </a:pPr>
            <a:r>
              <a:rPr lang="ca-ES" sz="1400" b="1" strike="noStrike">
                <a:solidFill>
                  <a:srgbClr val="0A1641"/>
                </a:solidFill>
                <a:latin typeface="Arial"/>
              </a:rPr>
              <a:t>MALTA</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19"/>
              </a:rPr>
              <a:t>BeSmartOnline!</a:t>
            </a:r>
            <a:r>
              <a:rPr lang="ca-ES"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ca-ES" sz="1400" b="1" strike="noStrike">
                <a:solidFill>
                  <a:srgbClr val="0A1641"/>
                </a:solidFill>
                <a:latin typeface="Arial"/>
              </a:rPr>
              <a:t>PAÏSOS BAIXOS</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20"/>
              </a:rPr>
              <a:t>Netwerk Mediawijsheid  </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21"/>
              </a:rPr>
              <a:t>European Journalism Centre </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22"/>
              </a:rPr>
              <a:t>Hoezomediawijs</a:t>
            </a:r>
            <a:r>
              <a:rPr lang="ca-ES"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23"/>
              </a:rPr>
              <a:t>Bad News</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60" name="Group 5"/>
          <p:cNvGrpSpPr/>
          <p:nvPr/>
        </p:nvGrpSpPr>
        <p:grpSpPr>
          <a:xfrm>
            <a:off x="92520" y="2184840"/>
            <a:ext cx="2799360" cy="2955600"/>
            <a:chOff x="92520" y="2184840"/>
            <a:chExt cx="2799360" cy="2955600"/>
          </a:xfrm>
        </p:grpSpPr>
        <p:pic>
          <p:nvPicPr>
            <p:cNvPr id="661" name="Elemento grafico 8" descr="Collegamento"/>
            <p:cNvPicPr/>
            <p:nvPr/>
          </p:nvPicPr>
          <p:blipFill>
            <a:blip r:embed="rId24"/>
            <a:stretch/>
          </p:blipFill>
          <p:spPr>
            <a:xfrm>
              <a:off x="463680" y="2623680"/>
              <a:ext cx="1945440" cy="1945440"/>
            </a:xfrm>
            <a:prstGeom prst="rect">
              <a:avLst/>
            </a:prstGeom>
            <a:ln w="0">
              <a:noFill/>
            </a:ln>
          </p:spPr>
        </p:pic>
        <p:pic>
          <p:nvPicPr>
            <p:cNvPr id="662" name="Immagine 12"/>
            <p:cNvPicPr/>
            <p:nvPr/>
          </p:nvPicPr>
          <p:blipFill>
            <a:blip r:embed="rId25">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63"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ca-ES" sz="1800" b="0" strike="noStrike">
                <a:solidFill>
                  <a:srgbClr val="FFFFFF"/>
                </a:solidFill>
                <a:latin typeface="Arial"/>
              </a:rPr>
              <a:t>RECOMANACIONS PER SABER-NE MÉS - </a:t>
            </a:r>
            <a:r>
              <a:rPr lang="ca-ES" sz="1800" b="1" strike="noStrike">
                <a:solidFill>
                  <a:srgbClr val="FFFFFF"/>
                </a:solidFill>
                <a:latin typeface="Arial"/>
              </a:rPr>
              <a:t>RECURSOS NACIONALS</a:t>
            </a:r>
          </a:p>
        </p:txBody>
      </p:sp>
      <p:sp>
        <p:nvSpPr>
          <p:cNvPr id="664"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ca-ES" sz="3200" b="1" strike="noStrike">
                <a:solidFill>
                  <a:srgbClr val="FFFFFF"/>
                </a:solidFill>
                <a:latin typeface="Arial"/>
              </a:rPr>
              <a:t>5</a:t>
            </a:r>
          </a:p>
        </p:txBody>
      </p:sp>
      <p:sp>
        <p:nvSpPr>
          <p:cNvPr id="665" name="CustomShape 3"/>
          <p:cNvSpPr/>
          <p:nvPr/>
        </p:nvSpPr>
        <p:spPr>
          <a:xfrm>
            <a:off x="2794320" y="1112040"/>
            <a:ext cx="5130720" cy="4582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a-ES" sz="1400" b="1" strike="noStrike">
                <a:solidFill>
                  <a:srgbClr val="0A1641"/>
                </a:solidFill>
                <a:latin typeface="Arial"/>
              </a:rPr>
              <a:t>POLÒNIA</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3"/>
              </a:rPr>
              <a:t>Fundació Stefan Batory</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4"/>
              </a:rPr>
              <a:t>Journalistic Craft for Neighborhood</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5"/>
              </a:rPr>
              <a:t>Demagog</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6"/>
              </a:rPr>
              <a:t>Centre per a l’Educació de la Ciutadania</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7"/>
              </a:rPr>
              <a:t>Nowoczesna Polska</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8"/>
              </a:rPr>
              <a:t>Un nen a la xarxa</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9"/>
              </a:rPr>
              <a:t>Fundació Panoptykon</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10"/>
              </a:rPr>
              <a:t>Associació polonesa d’alfabetització mediàtica</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11"/>
              </a:rPr>
              <a:t>Fundació «Escola amb classe»</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12"/>
              </a:rPr>
              <a:t>Wojownicy Klawiatury</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13"/>
              </a:rPr>
              <a:t>Konkret 24</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sp>
        <p:nvSpPr>
          <p:cNvPr id="666" name="CustomShape 4"/>
          <p:cNvSpPr/>
          <p:nvPr/>
        </p:nvSpPr>
        <p:spPr>
          <a:xfrm>
            <a:off x="6743160" y="1141200"/>
            <a:ext cx="3719880" cy="530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ca-ES" sz="1400" b="1" strike="noStrike">
                <a:solidFill>
                  <a:srgbClr val="0A1641"/>
                </a:solidFill>
                <a:latin typeface="Arial"/>
              </a:rPr>
              <a:t>PORTUGAL</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14"/>
              </a:rPr>
              <a:t>MILObs</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15"/>
              </a:rPr>
              <a:t>Internet Segura</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16"/>
              </a:rPr>
              <a:t>Iniciativa nacional de competències digitals e.2030</a:t>
            </a:r>
          </a:p>
          <a:p>
            <a:pPr>
              <a:lnSpc>
                <a:spcPct val="90000"/>
              </a:lnSpc>
              <a:spcBef>
                <a:spcPts val="1199"/>
              </a:spcBef>
            </a:pPr>
            <a:endParaRPr lang="fr-BE" sz="1200" b="0" strike="noStrike" spc="-1">
              <a:latin typeface="Arial"/>
            </a:endParaRPr>
          </a:p>
          <a:p>
            <a:pPr>
              <a:lnSpc>
                <a:spcPct val="90000"/>
              </a:lnSpc>
              <a:spcBef>
                <a:spcPts val="1199"/>
              </a:spcBef>
            </a:pPr>
            <a:r>
              <a:rPr lang="ca-ES" sz="1400" b="1" strike="noStrike">
                <a:solidFill>
                  <a:srgbClr val="0A1641"/>
                </a:solidFill>
                <a:latin typeface="Arial"/>
              </a:rPr>
              <a:t>ROMANIA</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17"/>
              </a:rPr>
              <a:t>ActiveWatch</a:t>
            </a:r>
            <a:r>
              <a:rPr lang="ca-ES"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18"/>
              </a:rPr>
              <a:t>Factual</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19"/>
              </a:rPr>
              <a:t>Funky Citizens </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20"/>
              </a:rPr>
              <a:t>Mediawise Society </a:t>
            </a:r>
          </a:p>
          <a:p>
            <a:pPr>
              <a:lnSpc>
                <a:spcPct val="100000"/>
              </a:lnSpc>
            </a:pPr>
            <a:endParaRPr lang="fr-BE" sz="1200" b="0" strike="noStrike" spc="-1">
              <a:latin typeface="Arial"/>
            </a:endParaRPr>
          </a:p>
          <a:p>
            <a:pPr>
              <a:lnSpc>
                <a:spcPct val="100000"/>
              </a:lnSpc>
            </a:pPr>
            <a:endParaRPr lang="fr-BE" sz="1200" b="0" strike="noStrike" spc="-1">
              <a:latin typeface="Arial"/>
            </a:endParaRPr>
          </a:p>
          <a:p>
            <a:pPr>
              <a:lnSpc>
                <a:spcPct val="100000"/>
              </a:lnSpc>
            </a:pPr>
            <a:r>
              <a:rPr lang="ca-ES" sz="1400" b="1" strike="noStrike">
                <a:solidFill>
                  <a:srgbClr val="0A1641"/>
                </a:solidFill>
                <a:latin typeface="Arial"/>
              </a:rPr>
              <a:t>ESLOVÀQUIA</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21"/>
              </a:rPr>
              <a:t>Consell de difusió i retransmissió</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67" name="Group 5"/>
          <p:cNvGrpSpPr/>
          <p:nvPr/>
        </p:nvGrpSpPr>
        <p:grpSpPr>
          <a:xfrm>
            <a:off x="92520" y="2184840"/>
            <a:ext cx="2799360" cy="2955600"/>
            <a:chOff x="92520" y="2184840"/>
            <a:chExt cx="2799360" cy="2955600"/>
          </a:xfrm>
        </p:grpSpPr>
        <p:pic>
          <p:nvPicPr>
            <p:cNvPr id="668" name="Elemento grafico 10" descr="Collegamento"/>
            <p:cNvPicPr/>
            <p:nvPr/>
          </p:nvPicPr>
          <p:blipFill>
            <a:blip r:embed="rId22"/>
            <a:stretch/>
          </p:blipFill>
          <p:spPr>
            <a:xfrm>
              <a:off x="463680" y="2623680"/>
              <a:ext cx="1945440" cy="1945440"/>
            </a:xfrm>
            <a:prstGeom prst="rect">
              <a:avLst/>
            </a:prstGeom>
            <a:ln w="0">
              <a:noFill/>
            </a:ln>
          </p:spPr>
        </p:pic>
        <p:pic>
          <p:nvPicPr>
            <p:cNvPr id="669" name="Immagine 12"/>
            <p:cNvPicPr/>
            <p:nvPr/>
          </p:nvPicPr>
          <p:blipFill>
            <a:blip r:embed="rId23">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7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ca-ES" sz="1800" b="0" strike="noStrike">
                <a:solidFill>
                  <a:srgbClr val="FFFFFF"/>
                </a:solidFill>
                <a:latin typeface="Arial"/>
              </a:rPr>
              <a:t>RECOMANACIONS PER SABER-NE MÉS - </a:t>
            </a:r>
            <a:r>
              <a:rPr lang="ca-ES" sz="1800" b="1" strike="noStrike">
                <a:solidFill>
                  <a:srgbClr val="FFFFFF"/>
                </a:solidFill>
                <a:latin typeface="Arial"/>
              </a:rPr>
              <a:t>RECURSOS NACIONALS</a:t>
            </a:r>
          </a:p>
        </p:txBody>
      </p:sp>
      <p:sp>
        <p:nvSpPr>
          <p:cNvPr id="671"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ca-ES" sz="3200" b="1" strike="noStrike">
                <a:solidFill>
                  <a:srgbClr val="FFFFFF"/>
                </a:solidFill>
                <a:latin typeface="Arial"/>
              </a:rPr>
              <a:t>5</a:t>
            </a:r>
          </a:p>
        </p:txBody>
      </p:sp>
      <p:sp>
        <p:nvSpPr>
          <p:cNvPr id="672" name="CustomShape 3"/>
          <p:cNvSpPr/>
          <p:nvPr/>
        </p:nvSpPr>
        <p:spPr>
          <a:xfrm>
            <a:off x="7319880" y="1964880"/>
            <a:ext cx="2535480" cy="1651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a-ES" sz="1400" b="1" strike="noStrike">
                <a:solidFill>
                  <a:srgbClr val="0A1641"/>
                </a:solidFill>
                <a:latin typeface="Arial"/>
              </a:rPr>
              <a:t>ESPANYA</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3"/>
              </a:rPr>
              <a:t>Institut RTVE</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4"/>
              </a:rPr>
              <a:t>Maldita</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5"/>
              </a:rPr>
              <a:t>Internet Segura for Kids</a:t>
            </a:r>
          </a:p>
          <a:p>
            <a:pPr>
              <a:lnSpc>
                <a:spcPct val="90000"/>
              </a:lnSpc>
              <a:spcBef>
                <a:spcPts val="1199"/>
              </a:spcBef>
            </a:pPr>
            <a:endParaRPr lang="fr-BE" sz="1200" b="0" strike="noStrike" spc="-1">
              <a:latin typeface="Arial"/>
            </a:endParaRPr>
          </a:p>
        </p:txBody>
      </p:sp>
      <p:sp>
        <p:nvSpPr>
          <p:cNvPr id="673" name="CustomShape 4"/>
          <p:cNvSpPr/>
          <p:nvPr/>
        </p:nvSpPr>
        <p:spPr>
          <a:xfrm>
            <a:off x="2782800" y="1964880"/>
            <a:ext cx="3842280" cy="5069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a-ES" sz="1400" b="1" strike="noStrike">
                <a:solidFill>
                  <a:srgbClr val="0A1641"/>
                </a:solidFill>
                <a:latin typeface="Arial"/>
              </a:rPr>
              <a:t>ESLOVÈNIA</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6"/>
              </a:rPr>
              <a:t>NE/JA Razbijalka Mitov </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7"/>
              </a:rPr>
              <a:t>MIPI – medijska in informacijska pismenost</a:t>
            </a:r>
            <a:r>
              <a:rPr lang="ca-ES"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8"/>
              </a:rPr>
              <a:t>Časoris </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9"/>
              </a:rPr>
              <a:t>Otroci in mediji: iskanje resnice v svetu novic</a:t>
            </a:r>
            <a:r>
              <a:rPr lang="ca-ES"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10"/>
              </a:rPr>
              <a:t>Medijska pismenost</a:t>
            </a:r>
            <a:r>
              <a:rPr lang="ca-ES"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11"/>
              </a:rPr>
              <a:t>Safe</a:t>
            </a:r>
            <a:r>
              <a:rPr lang="ca-ES"/>
              <a:t/>
            </a:r>
            <a:br>
              <a:rPr lang="ca-ES"/>
            </a:br>
            <a:r>
              <a:rPr lang="ca-ES" sz="1200" b="1" strike="noStrike">
                <a:solidFill>
                  <a:srgbClr val="0A1641"/>
                </a:solidFill>
                <a:latin typeface="Arial"/>
              </a:rPr>
              <a:t> </a:t>
            </a:r>
          </a:p>
          <a:p>
            <a:pPr>
              <a:lnSpc>
                <a:spcPct val="90000"/>
              </a:lnSpc>
              <a:spcBef>
                <a:spcPts val="1199"/>
              </a:spcBef>
            </a:pPr>
            <a:r>
              <a:rPr lang="ca-ES" sz="1400" b="1" strike="noStrike">
                <a:solidFill>
                  <a:srgbClr val="0A1641"/>
                </a:solidFill>
                <a:latin typeface="Arial"/>
              </a:rPr>
              <a:t>SUÈCIA</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12"/>
              </a:rPr>
              <a:t>MIK för mig</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13"/>
              </a:rPr>
              <a:t>Agència sueca de desenvolupament internacional</a:t>
            </a:r>
          </a:p>
          <a:p>
            <a:pPr marL="182880" indent="-182520">
              <a:lnSpc>
                <a:spcPct val="90000"/>
              </a:lnSpc>
              <a:spcBef>
                <a:spcPts val="1199"/>
              </a:spcBef>
              <a:buClr>
                <a:srgbClr val="40BAD2"/>
              </a:buClr>
              <a:buFont typeface="Wingdings 2" charset="2"/>
              <a:buChar char=""/>
            </a:pPr>
            <a:r>
              <a:rPr lang="ca-ES" sz="1200" b="1" u="sng" strike="noStrike">
                <a:solidFill>
                  <a:srgbClr val="964277"/>
                </a:solidFill>
                <a:uFillTx/>
                <a:latin typeface="Arial"/>
                <a:hlinkClick r:id="rId14"/>
              </a:rPr>
              <a:t>FOJO</a:t>
            </a:r>
            <a:r>
              <a:rPr lang="ca-ES" sz="1200" b="1" strike="noStrike">
                <a:solidFill>
                  <a:srgbClr val="0A1641"/>
                </a:solidFill>
                <a:latin typeface="Arial"/>
              </a:rPr>
              <a:t> </a:t>
            </a:r>
          </a:p>
          <a:p>
            <a:pPr>
              <a:lnSpc>
                <a:spcPct val="100000"/>
              </a:lnSpc>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74" name="Group 5"/>
          <p:cNvGrpSpPr/>
          <p:nvPr/>
        </p:nvGrpSpPr>
        <p:grpSpPr>
          <a:xfrm>
            <a:off x="92520" y="2184840"/>
            <a:ext cx="2799360" cy="2955600"/>
            <a:chOff x="92520" y="2184840"/>
            <a:chExt cx="2799360" cy="2955600"/>
          </a:xfrm>
        </p:grpSpPr>
        <p:pic>
          <p:nvPicPr>
            <p:cNvPr id="675" name="Elemento grafico 8" descr="Collegamento"/>
            <p:cNvPicPr/>
            <p:nvPr/>
          </p:nvPicPr>
          <p:blipFill>
            <a:blip r:embed="rId15"/>
            <a:stretch/>
          </p:blipFill>
          <p:spPr>
            <a:xfrm>
              <a:off x="463680" y="2623680"/>
              <a:ext cx="1945440" cy="1945440"/>
            </a:xfrm>
            <a:prstGeom prst="rect">
              <a:avLst/>
            </a:prstGeom>
            <a:ln w="0">
              <a:noFill/>
            </a:ln>
          </p:spPr>
        </p:pic>
        <p:pic>
          <p:nvPicPr>
            <p:cNvPr id="676" name="Immagine 12"/>
            <p:cNvPicPr/>
            <p:nvPr/>
          </p:nvPicPr>
          <p:blipFill>
            <a:blip r:embed="rId16">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7" name="Immagine 1"/>
          <p:cNvPicPr/>
          <p:nvPr/>
        </p:nvPicPr>
        <p:blipFill>
          <a:blip r:embed="rId2"/>
          <a:stretch/>
        </p:blipFill>
        <p:spPr>
          <a:xfrm>
            <a:off x="5556600" y="3067560"/>
            <a:ext cx="1078560" cy="7225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ca-ES" sz="1800" b="0" strike="noStrike">
                <a:solidFill>
                  <a:srgbClr val="FFFFFF"/>
                </a:solidFill>
                <a:latin typeface="Arial"/>
              </a:rPr>
              <a:t>PLA DE CLASSE</a:t>
            </a:r>
          </a:p>
        </p:txBody>
      </p:sp>
      <p:pic>
        <p:nvPicPr>
          <p:cNvPr id="311" name="Immagine 3"/>
          <p:cNvPicPr/>
          <p:nvPr/>
        </p:nvPicPr>
        <p:blipFill>
          <a:blip r:embed="rId3"/>
          <a:stretch/>
        </p:blipFill>
        <p:spPr>
          <a:xfrm>
            <a:off x="5913720" y="1656720"/>
            <a:ext cx="2090160" cy="1379160"/>
          </a:xfrm>
          <a:prstGeom prst="rect">
            <a:avLst/>
          </a:prstGeom>
          <a:ln w="0">
            <a:noFill/>
          </a:ln>
        </p:spPr>
      </p:pic>
      <p:pic>
        <p:nvPicPr>
          <p:cNvPr id="312" name="Immagine 4"/>
          <p:cNvPicPr/>
          <p:nvPr/>
        </p:nvPicPr>
        <p:blipFill>
          <a:blip r:embed="rId4"/>
          <a:stretch/>
        </p:blipFill>
        <p:spPr>
          <a:xfrm>
            <a:off x="4909320" y="1582200"/>
            <a:ext cx="1432440" cy="2058480"/>
          </a:xfrm>
          <a:prstGeom prst="rect">
            <a:avLst/>
          </a:prstGeom>
          <a:ln w="0">
            <a:noFill/>
          </a:ln>
          <a:effectLst>
            <a:reflection blurRad="6350" stA="12000" endPos="55000" dir="5400000" sy="-100000" algn="bl" rotWithShape="0"/>
          </a:effectLst>
        </p:spPr>
      </p:pic>
      <p:pic>
        <p:nvPicPr>
          <p:cNvPr id="313" name="Immagine 5"/>
          <p:cNvPicPr/>
          <p:nvPr/>
        </p:nvPicPr>
        <p:blipFill>
          <a:blip r:embed="rId5"/>
          <a:stretch/>
        </p:blipFill>
        <p:spPr>
          <a:xfrm>
            <a:off x="3609360" y="2130840"/>
            <a:ext cx="2054160" cy="3208320"/>
          </a:xfrm>
          <a:prstGeom prst="rect">
            <a:avLst/>
          </a:prstGeom>
          <a:ln w="0">
            <a:noFill/>
          </a:ln>
          <a:effectLst>
            <a:reflection blurRad="6350" stA="12000" endPos="55000" dir="5400000" sy="-100000" algn="bl" rotWithShape="0"/>
          </a:effectLst>
        </p:spPr>
      </p:pic>
      <p:pic>
        <p:nvPicPr>
          <p:cNvPr id="314" name="Immagine 6"/>
          <p:cNvPicPr/>
          <p:nvPr/>
        </p:nvPicPr>
        <p:blipFill>
          <a:blip r:embed="rId6"/>
          <a:stretch/>
        </p:blipFill>
        <p:spPr>
          <a:xfrm>
            <a:off x="6547680" y="2162880"/>
            <a:ext cx="1881000" cy="3200400"/>
          </a:xfrm>
          <a:prstGeom prst="rect">
            <a:avLst/>
          </a:prstGeom>
          <a:ln w="0">
            <a:noFill/>
          </a:ln>
          <a:effectLst>
            <a:reflection blurRad="6350" stA="12000" endPos="55000" dir="5400000" sy="-100000" algn="bl" rotWithShape="0"/>
          </a:effectLst>
        </p:spPr>
      </p:pic>
      <p:pic>
        <p:nvPicPr>
          <p:cNvPr id="315" name="Elemento grafico 7" descr="Informazione"/>
          <p:cNvPicPr/>
          <p:nvPr/>
        </p:nvPicPr>
        <p:blipFill>
          <a:blip r:embed="rId7"/>
          <a:stretch/>
        </p:blipFill>
        <p:spPr>
          <a:xfrm>
            <a:off x="6504120" y="1865520"/>
            <a:ext cx="914040" cy="914040"/>
          </a:xfrm>
          <a:prstGeom prst="rect">
            <a:avLst/>
          </a:prstGeom>
          <a:ln w="0">
            <a:noFill/>
          </a:ln>
        </p:spPr>
      </p:pic>
      <p:grpSp>
        <p:nvGrpSpPr>
          <p:cNvPr id="316" name="Group 2"/>
          <p:cNvGrpSpPr/>
          <p:nvPr/>
        </p:nvGrpSpPr>
        <p:grpSpPr>
          <a:xfrm>
            <a:off x="7498440" y="836279"/>
            <a:ext cx="3649680" cy="972549"/>
            <a:chOff x="7498440" y="836280"/>
            <a:chExt cx="3649680" cy="757913"/>
          </a:xfrm>
        </p:grpSpPr>
        <p:sp>
          <p:nvSpPr>
            <p:cNvPr id="317" name="CustomShape 3"/>
            <p:cNvSpPr/>
            <p:nvPr/>
          </p:nvSpPr>
          <p:spPr>
            <a:xfrm>
              <a:off x="7498440" y="843119"/>
              <a:ext cx="3649680" cy="751074"/>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72000" tIns="144000" rIns="0" bIns="0" anchor="ctr">
              <a:noAutofit/>
            </a:bodyPr>
            <a:lstStyle/>
            <a:p>
              <a:pPr marL="457200">
                <a:lnSpc>
                  <a:spcPts val="2000"/>
                </a:lnSpc>
              </a:pPr>
              <a:r>
                <a:rPr lang="ca-ES" sz="2400" b="1" strike="noStrike" dirty="0">
                  <a:solidFill>
                    <a:srgbClr val="FFFFFF"/>
                  </a:solidFill>
                  <a:latin typeface="Arial"/>
                </a:rPr>
                <a:t>TREBALL EN GRUPS</a:t>
              </a:r>
            </a:p>
            <a:p>
              <a:pPr marL="457200">
                <a:lnSpc>
                  <a:spcPts val="2000"/>
                </a:lnSpc>
              </a:pPr>
              <a:r>
                <a:rPr lang="ca-ES" sz="1400" b="1" strike="noStrike" dirty="0">
                  <a:solidFill>
                    <a:srgbClr val="FFFFFF"/>
                  </a:solidFill>
                  <a:latin typeface="Arial"/>
                </a:rPr>
                <a:t>ESTUDIS DE CASOS</a:t>
              </a:r>
            </a:p>
          </p:txBody>
        </p:sp>
        <p:sp>
          <p:nvSpPr>
            <p:cNvPr id="318" name="CustomShape 4"/>
            <p:cNvSpPr/>
            <p:nvPr/>
          </p:nvSpPr>
          <p:spPr>
            <a:xfrm>
              <a:off x="7592400" y="83628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ca-ES" sz="4000" b="1" strike="noStrike">
                  <a:solidFill>
                    <a:srgbClr val="FFFFFF"/>
                  </a:solidFill>
                  <a:latin typeface="Arial"/>
                </a:rPr>
                <a:t>2</a:t>
              </a:r>
            </a:p>
          </p:txBody>
        </p:sp>
      </p:grpSp>
      <p:grpSp>
        <p:nvGrpSpPr>
          <p:cNvPr id="319" name="Group 5"/>
          <p:cNvGrpSpPr/>
          <p:nvPr/>
        </p:nvGrpSpPr>
        <p:grpSpPr>
          <a:xfrm>
            <a:off x="1319040" y="829800"/>
            <a:ext cx="3645720" cy="734040"/>
            <a:chOff x="1319040" y="829800"/>
            <a:chExt cx="3645720" cy="734040"/>
          </a:xfrm>
        </p:grpSpPr>
        <p:sp>
          <p:nvSpPr>
            <p:cNvPr id="320" name="CustomShape 6"/>
            <p:cNvSpPr/>
            <p:nvPr/>
          </p:nvSpPr>
          <p:spPr>
            <a:xfrm>
              <a:off x="1319040" y="829800"/>
              <a:ext cx="3645720" cy="734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108000" tIns="72000" rIns="0" bIns="0" anchor="ctr">
              <a:noAutofit/>
            </a:bodyPr>
            <a:lstStyle/>
            <a:p>
              <a:pPr marL="457200">
                <a:lnSpc>
                  <a:spcPts val="2259"/>
                </a:lnSpc>
              </a:pPr>
              <a:r>
                <a:rPr lang="ca-ES" sz="2400" b="1" strike="noStrike">
                  <a:solidFill>
                    <a:srgbClr val="FFFFFF"/>
                  </a:solidFill>
                  <a:latin typeface="Arial"/>
                </a:rPr>
                <a:t>ENTENDRE LA DESINFORMACIÓ</a:t>
              </a:r>
            </a:p>
          </p:txBody>
        </p:sp>
        <p:sp>
          <p:nvSpPr>
            <p:cNvPr id="321" name="CustomShape 7"/>
            <p:cNvSpPr/>
            <p:nvPr/>
          </p:nvSpPr>
          <p:spPr>
            <a:xfrm>
              <a:off x="1423440" y="84456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ca-ES" sz="4000" b="1" strike="noStrike">
                  <a:solidFill>
                    <a:srgbClr val="FFFFFF"/>
                  </a:solidFill>
                  <a:latin typeface="Arial"/>
                </a:rPr>
                <a:t>1</a:t>
              </a:r>
            </a:p>
          </p:txBody>
        </p:sp>
      </p:grpSp>
      <p:grpSp>
        <p:nvGrpSpPr>
          <p:cNvPr id="322" name="Group 8"/>
          <p:cNvGrpSpPr/>
          <p:nvPr/>
        </p:nvGrpSpPr>
        <p:grpSpPr>
          <a:xfrm>
            <a:off x="1319040" y="4677120"/>
            <a:ext cx="3407040" cy="772560"/>
            <a:chOff x="1319040" y="4677120"/>
            <a:chExt cx="3407040" cy="772560"/>
          </a:xfrm>
        </p:grpSpPr>
        <p:sp>
          <p:nvSpPr>
            <p:cNvPr id="323" name="CustomShape 9"/>
            <p:cNvSpPr/>
            <p:nvPr/>
          </p:nvSpPr>
          <p:spPr>
            <a:xfrm>
              <a:off x="1319040" y="4699800"/>
              <a:ext cx="3407040" cy="7498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36000" rIns="0" bIns="0" anchor="ctr">
              <a:noAutofit/>
            </a:bodyPr>
            <a:lstStyle/>
            <a:p>
              <a:pPr marL="457200">
                <a:lnSpc>
                  <a:spcPts val="2259"/>
                </a:lnSpc>
              </a:pPr>
              <a:r>
                <a:rPr lang="ca-ES" sz="2400" b="1" strike="noStrike" dirty="0">
                  <a:solidFill>
                    <a:srgbClr val="FFFFFF"/>
                  </a:solidFill>
                  <a:latin typeface="Arial"/>
                </a:rPr>
                <a:t>PRESENTACIONS I </a:t>
              </a:r>
              <a:r>
                <a:rPr lang="ca-ES" sz="2400" b="1" strike="noStrike" dirty="0" smtClean="0">
                  <a:solidFill>
                    <a:srgbClr val="FFFFFF"/>
                  </a:solidFill>
                  <a:latin typeface="Arial"/>
                </a:rPr>
                <a:t>DEBAT</a:t>
              </a:r>
              <a:endParaRPr lang="ca-ES" sz="2400" b="1" strike="noStrike" dirty="0">
                <a:solidFill>
                  <a:srgbClr val="FFFFFF"/>
                </a:solidFill>
                <a:latin typeface="Arial"/>
              </a:endParaRPr>
            </a:p>
          </p:txBody>
        </p:sp>
        <p:sp>
          <p:nvSpPr>
            <p:cNvPr id="324" name="CustomShape 10"/>
            <p:cNvSpPr/>
            <p:nvPr/>
          </p:nvSpPr>
          <p:spPr>
            <a:xfrm>
              <a:off x="1422720" y="467712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ca-ES" sz="4000" b="1" strike="noStrike">
                  <a:solidFill>
                    <a:srgbClr val="FFFFFF"/>
                  </a:solidFill>
                  <a:latin typeface="Arial"/>
                </a:rPr>
                <a:t>3</a:t>
              </a:r>
            </a:p>
          </p:txBody>
        </p:sp>
      </p:grpSp>
      <p:grpSp>
        <p:nvGrpSpPr>
          <p:cNvPr id="325" name="Group 11"/>
          <p:cNvGrpSpPr/>
          <p:nvPr/>
        </p:nvGrpSpPr>
        <p:grpSpPr>
          <a:xfrm>
            <a:off x="6696635" y="4641480"/>
            <a:ext cx="4908176" cy="742680"/>
            <a:chOff x="6910920" y="4641480"/>
            <a:chExt cx="4286318" cy="742680"/>
          </a:xfrm>
        </p:grpSpPr>
        <p:sp>
          <p:nvSpPr>
            <p:cNvPr id="326" name="CustomShape 12"/>
            <p:cNvSpPr/>
            <p:nvPr/>
          </p:nvSpPr>
          <p:spPr>
            <a:xfrm>
              <a:off x="6910920" y="4641480"/>
              <a:ext cx="4286318" cy="7426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72000" rIns="0" bIns="0" anchor="ctr">
              <a:noAutofit/>
            </a:bodyPr>
            <a:lstStyle/>
            <a:p>
              <a:pPr marL="457200">
                <a:lnSpc>
                  <a:spcPts val="2500"/>
                </a:lnSpc>
              </a:pPr>
              <a:r>
                <a:rPr lang="ca-ES" sz="2400" b="1" strike="noStrike" dirty="0">
                  <a:solidFill>
                    <a:srgbClr val="FFFFFF"/>
                  </a:solidFill>
                  <a:latin typeface="Arial"/>
                </a:rPr>
                <a:t>RESUM I RECURSOS PER TROBAR MÉS </a:t>
              </a:r>
              <a:r>
                <a:rPr lang="ca-ES" sz="2400" b="1" strike="noStrike" dirty="0" smtClean="0">
                  <a:solidFill>
                    <a:srgbClr val="FFFFFF"/>
                  </a:solidFill>
                  <a:latin typeface="Arial"/>
                </a:rPr>
                <a:t>INFORMACIÓ</a:t>
              </a:r>
              <a:endParaRPr lang="ca-ES" sz="2400" b="1" strike="noStrike" dirty="0">
                <a:solidFill>
                  <a:srgbClr val="FFFFFF"/>
                </a:solidFill>
                <a:latin typeface="Arial"/>
              </a:endParaRPr>
            </a:p>
          </p:txBody>
        </p:sp>
        <p:sp>
          <p:nvSpPr>
            <p:cNvPr id="327" name="CustomShape 13"/>
            <p:cNvSpPr/>
            <p:nvPr/>
          </p:nvSpPr>
          <p:spPr>
            <a:xfrm>
              <a:off x="7002720" y="466416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ca-ES" sz="4000" b="1" strike="noStrike" dirty="0">
                  <a:solidFill>
                    <a:srgbClr val="FFFFFF"/>
                  </a:solidFill>
                  <a:latin typeface="Arial"/>
                </a:rPr>
                <a:t>4</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28"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ca-ES" sz="1800" b="0" strike="noStrike">
                <a:solidFill>
                  <a:srgbClr val="FFFFFF"/>
                </a:solidFill>
                <a:latin typeface="Arial"/>
              </a:rPr>
              <a:t>ENTENDRE LA DESINFORMACIÓ</a:t>
            </a:r>
          </a:p>
        </p:txBody>
      </p:sp>
      <p:sp>
        <p:nvSpPr>
          <p:cNvPr id="329" name="CustomShape 2"/>
          <p:cNvSpPr/>
          <p:nvPr/>
        </p:nvSpPr>
        <p:spPr>
          <a:xfrm>
            <a:off x="3844080" y="1478880"/>
            <a:ext cx="289116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a-ES" sz="8000" b="1" strike="noStrike">
                <a:solidFill>
                  <a:srgbClr val="FF5D00"/>
                </a:solidFill>
                <a:latin typeface="Arial"/>
              </a:rPr>
              <a:t>Què</a:t>
            </a:r>
          </a:p>
        </p:txBody>
      </p:sp>
      <p:sp>
        <p:nvSpPr>
          <p:cNvPr id="330" name="CustomShape 3"/>
          <p:cNvSpPr/>
          <p:nvPr/>
        </p:nvSpPr>
        <p:spPr>
          <a:xfrm>
            <a:off x="3884400" y="2686320"/>
            <a:ext cx="254052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a-ES" sz="8000" b="1" strike="noStrike">
                <a:solidFill>
                  <a:srgbClr val="164193"/>
                </a:solidFill>
                <a:latin typeface="Arial"/>
              </a:rPr>
              <a:t>Com</a:t>
            </a:r>
          </a:p>
        </p:txBody>
      </p:sp>
      <p:sp>
        <p:nvSpPr>
          <p:cNvPr id="331" name="CustomShape 4"/>
          <p:cNvSpPr/>
          <p:nvPr/>
        </p:nvSpPr>
        <p:spPr>
          <a:xfrm>
            <a:off x="3884400" y="3924720"/>
            <a:ext cx="266724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a-ES" sz="8000" b="1" strike="noStrike">
                <a:solidFill>
                  <a:srgbClr val="164193"/>
                </a:solidFill>
                <a:latin typeface="Arial"/>
              </a:rPr>
              <a:t>Com</a:t>
            </a:r>
          </a:p>
        </p:txBody>
      </p:sp>
      <p:pic>
        <p:nvPicPr>
          <p:cNvPr id="332" name="Immagine 6"/>
          <p:cNvPicPr/>
          <p:nvPr/>
        </p:nvPicPr>
        <p:blipFill>
          <a:blip r:embed="rId4"/>
          <a:stretch/>
        </p:blipFill>
        <p:spPr>
          <a:xfrm>
            <a:off x="2108880" y="1341720"/>
            <a:ext cx="1566720" cy="4211640"/>
          </a:xfrm>
          <a:prstGeom prst="rect">
            <a:avLst/>
          </a:prstGeom>
          <a:ln w="0">
            <a:noFill/>
          </a:ln>
          <a:effectLst>
            <a:reflection stA="14000" endPos="55000" dir="5400000" sy="-100000" algn="bl" rotWithShape="0"/>
          </a:effectLst>
        </p:spPr>
      </p:pic>
      <p:grpSp>
        <p:nvGrpSpPr>
          <p:cNvPr id="333" name="Group 5"/>
          <p:cNvGrpSpPr/>
          <p:nvPr/>
        </p:nvGrpSpPr>
        <p:grpSpPr>
          <a:xfrm>
            <a:off x="6633720" y="2094480"/>
            <a:ext cx="2365602" cy="720360"/>
            <a:chOff x="6630480" y="2173680"/>
            <a:chExt cx="2128680" cy="720360"/>
          </a:xfrm>
        </p:grpSpPr>
        <p:sp>
          <p:nvSpPr>
            <p:cNvPr id="334" name="CustomShape 6"/>
            <p:cNvSpPr/>
            <p:nvPr/>
          </p:nvSpPr>
          <p:spPr>
            <a:xfrm>
              <a:off x="6630480" y="2173680"/>
              <a:ext cx="21286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600" b="1" strike="noStrike" dirty="0">
                  <a:solidFill>
                    <a:srgbClr val="FFFFFF"/>
                  </a:solidFill>
                  <a:latin typeface="Arial"/>
                </a:rPr>
                <a:t>és la desinformació? </a:t>
              </a:r>
            </a:p>
          </p:txBody>
        </p:sp>
        <p:sp>
          <p:nvSpPr>
            <p:cNvPr id="335" name="CustomShape 7"/>
            <p:cNvSpPr/>
            <p:nvPr/>
          </p:nvSpPr>
          <p:spPr>
            <a:xfrm>
              <a:off x="6630480" y="2560320"/>
              <a:ext cx="1325520" cy="33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a-ES" sz="1600" b="1" strike="noStrike" dirty="0">
                  <a:solidFill>
                    <a:srgbClr val="FE5D00"/>
                  </a:solidFill>
                  <a:latin typeface="Arial"/>
                </a:rPr>
                <a:t>Exemples</a:t>
              </a:r>
            </a:p>
          </p:txBody>
        </p:sp>
        <p:sp>
          <p:nvSpPr>
            <p:cNvPr id="336" name="CustomShape 8"/>
            <p:cNvSpPr/>
            <p:nvPr/>
          </p:nvSpPr>
          <p:spPr>
            <a:xfrm rot="5400000">
              <a:off x="7749000" y="2681280"/>
              <a:ext cx="179280" cy="150480"/>
            </a:xfrm>
            <a:prstGeom prst="triangle">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p:style>
        </p:sp>
      </p:grpSp>
      <p:grpSp>
        <p:nvGrpSpPr>
          <p:cNvPr id="337" name="Group 9"/>
          <p:cNvGrpSpPr/>
          <p:nvPr/>
        </p:nvGrpSpPr>
        <p:grpSpPr>
          <a:xfrm>
            <a:off x="6633719" y="4530240"/>
            <a:ext cx="4893649" cy="703800"/>
            <a:chOff x="6630480" y="4609440"/>
            <a:chExt cx="4017240" cy="703800"/>
          </a:xfrm>
        </p:grpSpPr>
        <p:sp>
          <p:nvSpPr>
            <p:cNvPr id="338" name="CustomShape 10"/>
            <p:cNvSpPr/>
            <p:nvPr/>
          </p:nvSpPr>
          <p:spPr>
            <a:xfrm>
              <a:off x="6630480" y="4979520"/>
              <a:ext cx="2923200" cy="33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a-ES" sz="1600" b="1" strike="noStrike">
                  <a:solidFill>
                    <a:srgbClr val="164193"/>
                  </a:solidFill>
                  <a:latin typeface="Arial"/>
                </a:rPr>
                <a:t>Respostes recomanades</a:t>
              </a:r>
            </a:p>
          </p:txBody>
        </p:sp>
        <p:sp>
          <p:nvSpPr>
            <p:cNvPr id="339" name="CustomShape 11"/>
            <p:cNvSpPr/>
            <p:nvPr/>
          </p:nvSpPr>
          <p:spPr>
            <a:xfrm>
              <a:off x="6630480" y="4609440"/>
              <a:ext cx="4017240"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noAutofit/>
            </a:bodyPr>
            <a:lstStyle/>
            <a:p>
              <a:pPr>
                <a:lnSpc>
                  <a:spcPct val="100000"/>
                </a:lnSpc>
              </a:pPr>
              <a:r>
                <a:rPr lang="ca-ES" sz="1600" b="1" strike="noStrike" dirty="0">
                  <a:solidFill>
                    <a:srgbClr val="FFFFFF"/>
                  </a:solidFill>
                  <a:latin typeface="Arial"/>
                </a:rPr>
                <a:t>hem de respondre davant de la desinformació? </a:t>
              </a:r>
            </a:p>
          </p:txBody>
        </p:sp>
        <p:sp>
          <p:nvSpPr>
            <p:cNvPr id="340" name="CustomShape 12"/>
            <p:cNvSpPr/>
            <p:nvPr/>
          </p:nvSpPr>
          <p:spPr>
            <a:xfrm rot="5400000">
              <a:off x="9320400" y="5087160"/>
              <a:ext cx="179280" cy="150480"/>
            </a:xfrm>
            <a:prstGeom prst="triangle">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sp>
      </p:grpSp>
      <p:grpSp>
        <p:nvGrpSpPr>
          <p:cNvPr id="341" name="Group 13"/>
          <p:cNvGrpSpPr/>
          <p:nvPr/>
        </p:nvGrpSpPr>
        <p:grpSpPr>
          <a:xfrm>
            <a:off x="6633720" y="3283560"/>
            <a:ext cx="3199320" cy="710640"/>
            <a:chOff x="6630480" y="3362760"/>
            <a:chExt cx="2914920" cy="710640"/>
          </a:xfrm>
        </p:grpSpPr>
        <p:sp>
          <p:nvSpPr>
            <p:cNvPr id="342" name="CustomShape 14"/>
            <p:cNvSpPr/>
            <p:nvPr/>
          </p:nvSpPr>
          <p:spPr>
            <a:xfrm>
              <a:off x="6630480" y="3362760"/>
              <a:ext cx="2914920"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600" b="1" strike="noStrike">
                  <a:solidFill>
                    <a:srgbClr val="FFFFFF"/>
                  </a:solidFill>
                  <a:latin typeface="Arial"/>
                </a:rPr>
                <a:t>funciona la desinformació?</a:t>
              </a:r>
            </a:p>
          </p:txBody>
        </p:sp>
        <p:sp>
          <p:nvSpPr>
            <p:cNvPr id="343" name="CustomShape 15"/>
            <p:cNvSpPr/>
            <p:nvPr/>
          </p:nvSpPr>
          <p:spPr>
            <a:xfrm>
              <a:off x="6630480" y="3739680"/>
              <a:ext cx="1188720" cy="33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a-ES" sz="1600" b="1" strike="noStrike">
                  <a:solidFill>
                    <a:srgbClr val="164193"/>
                  </a:solidFill>
                  <a:latin typeface="Arial"/>
                </a:rPr>
                <a:t>Exemples</a:t>
              </a:r>
            </a:p>
          </p:txBody>
        </p:sp>
        <p:sp>
          <p:nvSpPr>
            <p:cNvPr id="344" name="CustomShape 16"/>
            <p:cNvSpPr/>
            <p:nvPr/>
          </p:nvSpPr>
          <p:spPr>
            <a:xfrm rot="5400000">
              <a:off x="7728120" y="3845520"/>
              <a:ext cx="179280" cy="150480"/>
            </a:xfrm>
            <a:prstGeom prst="triangle">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sp>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45"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ca-ES" sz="1800" b="0" strike="noStrike" dirty="0">
                <a:solidFill>
                  <a:srgbClr val="FFFFFF"/>
                </a:solidFill>
                <a:latin typeface="Arial"/>
              </a:rPr>
              <a:t>QUÈ ÉS LA </a:t>
            </a:r>
            <a:r>
              <a:rPr lang="ca-ES" sz="1800" b="0" strike="noStrike" dirty="0" smtClean="0">
                <a:solidFill>
                  <a:srgbClr val="FFFFFF"/>
                </a:solidFill>
                <a:latin typeface="Arial"/>
              </a:rPr>
              <a:t>DESINFORMACIÓ?</a:t>
            </a:r>
            <a:endParaRPr lang="ca-ES" sz="1800" b="0" strike="noStrike" dirty="0">
              <a:solidFill>
                <a:srgbClr val="FFFFFF"/>
              </a:solidFill>
              <a:latin typeface="Arial"/>
            </a:endParaRPr>
          </a:p>
        </p:txBody>
      </p:sp>
      <p:sp>
        <p:nvSpPr>
          <p:cNvPr id="346"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ca-ES" sz="3200" b="1" strike="noStrike">
                <a:solidFill>
                  <a:srgbClr val="FFFFFF"/>
                </a:solidFill>
                <a:latin typeface="Arial"/>
              </a:rPr>
              <a:t>1</a:t>
            </a:r>
          </a:p>
        </p:txBody>
      </p:sp>
      <p:sp>
        <p:nvSpPr>
          <p:cNvPr id="347" name="CustomShape 3"/>
          <p:cNvSpPr/>
          <p:nvPr/>
        </p:nvSpPr>
        <p:spPr>
          <a:xfrm>
            <a:off x="4127400" y="3139560"/>
            <a:ext cx="116676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2000" b="1" strike="noStrike">
                <a:solidFill>
                  <a:srgbClr val="FFFFFF"/>
                </a:solidFill>
                <a:latin typeface="Arial"/>
              </a:rPr>
              <a:t>FETS</a:t>
            </a:r>
          </a:p>
        </p:txBody>
      </p:sp>
      <p:sp>
        <p:nvSpPr>
          <p:cNvPr id="348" name="CustomShape 4"/>
          <p:cNvSpPr/>
          <p:nvPr/>
        </p:nvSpPr>
        <p:spPr>
          <a:xfrm>
            <a:off x="4127399" y="1015920"/>
            <a:ext cx="4034965"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noAutofit/>
          </a:bodyPr>
          <a:lstStyle/>
          <a:p>
            <a:pPr>
              <a:lnSpc>
                <a:spcPct val="100000"/>
              </a:lnSpc>
            </a:pPr>
            <a:r>
              <a:rPr lang="ca-ES" sz="2000" b="1" strike="noStrike">
                <a:solidFill>
                  <a:srgbClr val="FFFFFF"/>
                </a:solidFill>
                <a:latin typeface="Arial"/>
              </a:rPr>
              <a:t>INGERÈNCIES ESTRANGERES</a:t>
            </a:r>
          </a:p>
        </p:txBody>
      </p:sp>
      <p:sp>
        <p:nvSpPr>
          <p:cNvPr id="349" name="CustomShape 5"/>
          <p:cNvSpPr/>
          <p:nvPr/>
        </p:nvSpPr>
        <p:spPr>
          <a:xfrm>
            <a:off x="4127400" y="1546560"/>
            <a:ext cx="3900494"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2000" b="1" strike="noStrike">
                <a:solidFill>
                  <a:srgbClr val="FFFFFF"/>
                </a:solidFill>
                <a:latin typeface="Arial"/>
              </a:rPr>
              <a:t>OPERACIONS D’INFLUÈNCIA</a:t>
            </a:r>
          </a:p>
        </p:txBody>
      </p:sp>
      <p:sp>
        <p:nvSpPr>
          <p:cNvPr id="350" name="CustomShape 6"/>
          <p:cNvSpPr/>
          <p:nvPr/>
        </p:nvSpPr>
        <p:spPr>
          <a:xfrm>
            <a:off x="4127400" y="2077560"/>
            <a:ext cx="266616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2000" b="1" strike="noStrike">
                <a:solidFill>
                  <a:srgbClr val="FFFFFF"/>
                </a:solidFill>
                <a:latin typeface="Arial"/>
              </a:rPr>
              <a:t>DESINFORMACIÓ</a:t>
            </a:r>
          </a:p>
        </p:txBody>
      </p:sp>
      <p:sp>
        <p:nvSpPr>
          <p:cNvPr id="351" name="CustomShape 7"/>
          <p:cNvSpPr/>
          <p:nvPr/>
        </p:nvSpPr>
        <p:spPr>
          <a:xfrm>
            <a:off x="4127400" y="3670200"/>
            <a:ext cx="163296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2000" b="1" strike="noStrike">
                <a:solidFill>
                  <a:srgbClr val="FFFFFF"/>
                </a:solidFill>
                <a:latin typeface="Arial"/>
              </a:rPr>
              <a:t>OPINIONS</a:t>
            </a:r>
          </a:p>
        </p:txBody>
      </p:sp>
      <p:sp>
        <p:nvSpPr>
          <p:cNvPr id="352" name="CustomShape 8"/>
          <p:cNvSpPr/>
          <p:nvPr/>
        </p:nvSpPr>
        <p:spPr>
          <a:xfrm>
            <a:off x="4127399" y="2608560"/>
            <a:ext cx="3255035"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2000" b="1" strike="noStrike">
                <a:solidFill>
                  <a:srgbClr val="FFFFFF"/>
                </a:solidFill>
                <a:latin typeface="Arial"/>
              </a:rPr>
              <a:t>INFORMACIÓ ERRÒNIA</a:t>
            </a:r>
          </a:p>
        </p:txBody>
      </p:sp>
      <p:sp>
        <p:nvSpPr>
          <p:cNvPr id="353" name="CustomShape 9"/>
          <p:cNvSpPr/>
          <p:nvPr/>
        </p:nvSpPr>
        <p:spPr>
          <a:xfrm>
            <a:off x="4127400" y="4201200"/>
            <a:ext cx="276696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2000" b="1" strike="noStrike">
                <a:solidFill>
                  <a:srgbClr val="FFFFFF"/>
                </a:solidFill>
                <a:latin typeface="Arial"/>
              </a:rPr>
              <a:t>SÀTIRA I HUMOR</a:t>
            </a:r>
          </a:p>
        </p:txBody>
      </p:sp>
      <p:sp>
        <p:nvSpPr>
          <p:cNvPr id="354" name="CustomShape 10"/>
          <p:cNvSpPr/>
          <p:nvPr/>
        </p:nvSpPr>
        <p:spPr>
          <a:xfrm>
            <a:off x="4103280" y="4928399"/>
            <a:ext cx="6264402" cy="1203459"/>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216000" tIns="72000" rIns="0" bIns="0" anchor="ctr">
            <a:noAutofit/>
          </a:bodyPr>
          <a:lstStyle/>
          <a:p>
            <a:pPr>
              <a:lnSpc>
                <a:spcPts val="3781"/>
              </a:lnSpc>
            </a:pPr>
            <a:r>
              <a:rPr lang="ca-ES" sz="4000" b="1" strike="noStrike" dirty="0">
                <a:solidFill>
                  <a:srgbClr val="FFFFFF"/>
                </a:solidFill>
                <a:latin typeface="Arial"/>
              </a:rPr>
              <a:t>QUÈ ÉS UN FET </a:t>
            </a:r>
          </a:p>
          <a:p>
            <a:pPr>
              <a:lnSpc>
                <a:spcPts val="4200"/>
              </a:lnSpc>
            </a:pPr>
            <a:r>
              <a:rPr lang="ca-ES" sz="4000" b="1" strike="noStrike" dirty="0">
                <a:solidFill>
                  <a:srgbClr val="FFFFFF"/>
                </a:solidFill>
                <a:latin typeface="Arial"/>
              </a:rPr>
              <a:t>QUÈ ÉS </a:t>
            </a:r>
            <a:r>
              <a:rPr lang="ca-ES" sz="4000" b="1" strike="noStrike" dirty="0" smtClean="0">
                <a:solidFill>
                  <a:srgbClr val="FFFFFF"/>
                </a:solidFill>
                <a:latin typeface="Arial"/>
              </a:rPr>
              <a:t>INVENTAT</a:t>
            </a:r>
            <a:endParaRPr lang="ca-ES" sz="4000" b="1" strike="noStrike" dirty="0">
              <a:solidFill>
                <a:srgbClr val="FFFFFF"/>
              </a:solidFill>
              <a:latin typeface="Arial"/>
            </a:endParaRPr>
          </a:p>
        </p:txBody>
      </p:sp>
      <p:pic>
        <p:nvPicPr>
          <p:cNvPr id="355" name="Immagine 12"/>
          <p:cNvPicPr/>
          <p:nvPr/>
        </p:nvPicPr>
        <p:blipFill>
          <a:blip r:embed="rId4"/>
          <a:stretch/>
        </p:blipFill>
        <p:spPr>
          <a:xfrm>
            <a:off x="8518860" y="2195248"/>
            <a:ext cx="2550600" cy="3715560"/>
          </a:xfrm>
          <a:prstGeom prst="rect">
            <a:avLst/>
          </a:prstGeom>
          <a:ln w="0">
            <a:noFill/>
          </a:ln>
        </p:spPr>
      </p:pic>
      <p:pic>
        <p:nvPicPr>
          <p:cNvPr id="356" name="Immagine 13"/>
          <p:cNvPicPr/>
          <p:nvPr/>
        </p:nvPicPr>
        <p:blipFill>
          <a:blip r:embed="rId5"/>
          <a:stretch/>
        </p:blipFill>
        <p:spPr>
          <a:xfrm flipH="1">
            <a:off x="1126800" y="831240"/>
            <a:ext cx="3116880" cy="5405040"/>
          </a:xfrm>
          <a:prstGeom prst="rect">
            <a:avLst/>
          </a:prstGeom>
          <a:ln w="0">
            <a:noFill/>
          </a:ln>
          <a:effectLst>
            <a:reflection blurRad="6350" stA="9000" endPos="5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57" name="TextShape 1"/>
          <p:cNvSpPr txBox="1"/>
          <p:nvPr/>
        </p:nvSpPr>
        <p:spPr>
          <a:xfrm>
            <a:off x="0" y="-199080"/>
            <a:ext cx="12191760" cy="398160"/>
          </a:xfrm>
          <a:prstGeom prst="rect">
            <a:avLst/>
          </a:prstGeom>
          <a:solidFill>
            <a:srgbClr val="0B1741"/>
          </a:solidFill>
          <a:ln w="0">
            <a:noFill/>
          </a:ln>
        </p:spPr>
        <p:txBody>
          <a:bodyPr lIns="720000" tIns="72000" anchor="ctr">
            <a:noAutofit/>
          </a:bodyPr>
          <a:lstStyle/>
          <a:p>
            <a:pPr>
              <a:lnSpc>
                <a:spcPct val="90000"/>
              </a:lnSpc>
            </a:pPr>
            <a:r>
              <a:rPr lang="ca-ES" sz="1800" b="0" strike="noStrike">
                <a:solidFill>
                  <a:srgbClr val="FFFFFF"/>
                </a:solidFill>
                <a:latin typeface="Arial"/>
              </a:rPr>
              <a:t>QUÈ ÉS LA DESINFORMACIÓ -</a:t>
            </a:r>
            <a:r>
              <a:rPr lang="ca-ES" sz="1800" b="1" strike="noStrike">
                <a:solidFill>
                  <a:srgbClr val="FFFFFF"/>
                </a:solidFill>
                <a:latin typeface="Arial"/>
              </a:rPr>
              <a:t> EL MOVIMENT «ANTIVACUNES»</a:t>
            </a:r>
          </a:p>
        </p:txBody>
      </p:sp>
      <p:sp>
        <p:nvSpPr>
          <p:cNvPr id="35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ca-ES" sz="3200" b="1" strike="noStrike">
                <a:solidFill>
                  <a:srgbClr val="FFFFFF"/>
                </a:solidFill>
                <a:latin typeface="Arial"/>
              </a:rPr>
              <a:t>1</a:t>
            </a:r>
          </a:p>
        </p:txBody>
      </p:sp>
      <p:pic>
        <p:nvPicPr>
          <p:cNvPr id="359" name="Elementi multimediali online 3" descr="Journal: Study Linking Vaccine to Autism 'Fraud'"/>
          <p:cNvPicPr/>
          <p:nvPr/>
        </p:nvPicPr>
        <p:blipFill>
          <a:blip r:embed="rId4"/>
          <a:stretch/>
        </p:blipFill>
        <p:spPr>
          <a:xfrm>
            <a:off x="644045" y="1728000"/>
            <a:ext cx="5591880" cy="3629880"/>
          </a:xfrm>
          <a:prstGeom prst="rect">
            <a:avLst/>
          </a:prstGeom>
          <a:ln w="0">
            <a:noFill/>
          </a:ln>
        </p:spPr>
      </p:pic>
      <p:pic>
        <p:nvPicPr>
          <p:cNvPr id="360" name="Immagine 7"/>
          <p:cNvPicPr/>
          <p:nvPr/>
        </p:nvPicPr>
        <p:blipFill>
          <a:blip r:embed="rId5"/>
          <a:srcRect t="22970" b="-23360"/>
          <a:stretch/>
        </p:blipFill>
        <p:spPr>
          <a:xfrm>
            <a:off x="6483927" y="216000"/>
            <a:ext cx="5083953" cy="6731640"/>
          </a:xfrm>
          <a:prstGeom prst="rect">
            <a:avLst/>
          </a:prstGeom>
          <a:ln w="0">
            <a:noFill/>
          </a:ln>
        </p:spPr>
      </p:pic>
      <p:sp>
        <p:nvSpPr>
          <p:cNvPr id="361" name="CustomShape 3"/>
          <p:cNvSpPr/>
          <p:nvPr/>
        </p:nvSpPr>
        <p:spPr>
          <a:xfrm>
            <a:off x="6804560" y="2554024"/>
            <a:ext cx="4497999" cy="389513"/>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wrap="square" lIns="0" tIns="0" rIns="0" bIns="0" anchor="ctr">
            <a:spAutoFit/>
          </a:bodyPr>
          <a:lstStyle/>
          <a:p>
            <a:pPr algn="ctr">
              <a:lnSpc>
                <a:spcPct val="100000"/>
              </a:lnSpc>
            </a:pPr>
            <a:r>
              <a:rPr lang="ca-ES" sz="1800" b="1" strike="noStrike" dirty="0">
                <a:solidFill>
                  <a:srgbClr val="FFFFFF"/>
                </a:solidFill>
                <a:latin typeface="Arial"/>
              </a:rPr>
              <a:t>Conclusions falses, il·lusió social</a:t>
            </a:r>
          </a:p>
        </p:txBody>
      </p:sp>
      <p:sp>
        <p:nvSpPr>
          <p:cNvPr id="362" name="CustomShape 4"/>
          <p:cNvSpPr/>
          <p:nvPr/>
        </p:nvSpPr>
        <p:spPr>
          <a:xfrm>
            <a:off x="6804560" y="3159273"/>
            <a:ext cx="4497999" cy="685254"/>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wrap="square" lIns="0" tIns="0" rIns="0" bIns="0" anchor="ctr">
            <a:spAutoFit/>
          </a:bodyPr>
          <a:lstStyle/>
          <a:p>
            <a:pPr algn="ctr">
              <a:lnSpc>
                <a:spcPts val="1860"/>
              </a:lnSpc>
            </a:pPr>
            <a:r>
              <a:rPr lang="ca-ES" sz="1800" b="1" strike="noStrike" dirty="0">
                <a:solidFill>
                  <a:srgbClr val="FFFFFF"/>
                </a:solidFill>
                <a:latin typeface="Arial"/>
              </a:rPr>
              <a:t>Bocs expiatoris, les causes reals</a:t>
            </a:r>
            <a:r>
              <a:rPr lang="ca-ES" dirty="0"/>
              <a:t/>
            </a:r>
            <a:br>
              <a:rPr lang="ca-ES" dirty="0"/>
            </a:br>
            <a:r>
              <a:rPr lang="ca-ES" sz="1800" b="1" strike="noStrike" dirty="0">
                <a:solidFill>
                  <a:srgbClr val="FFFFFF"/>
                </a:solidFill>
                <a:latin typeface="Arial"/>
              </a:rPr>
              <a:t> de </a:t>
            </a:r>
            <a:r>
              <a:rPr lang="ca-ES" sz="1800" b="1" strike="noStrike" dirty="0" smtClean="0">
                <a:solidFill>
                  <a:srgbClr val="FFFFFF"/>
                </a:solidFill>
                <a:latin typeface="Arial"/>
              </a:rPr>
              <a:t>l’autisme </a:t>
            </a:r>
            <a:r>
              <a:rPr lang="ca-ES" sz="1800" b="1" strike="noStrike" dirty="0">
                <a:solidFill>
                  <a:srgbClr val="FFFFFF"/>
                </a:solidFill>
                <a:latin typeface="Arial"/>
              </a:rPr>
              <a:t>s’obliden o no s’analitzen</a:t>
            </a:r>
          </a:p>
        </p:txBody>
      </p:sp>
      <p:sp>
        <p:nvSpPr>
          <p:cNvPr id="363" name="CustomShape 5"/>
          <p:cNvSpPr/>
          <p:nvPr/>
        </p:nvSpPr>
        <p:spPr>
          <a:xfrm>
            <a:off x="6804560" y="3994259"/>
            <a:ext cx="4497999" cy="919683"/>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wrap="square" lIns="0" tIns="0" rIns="0" bIns="0" anchor="ctr">
            <a:spAutoFit/>
          </a:bodyPr>
          <a:lstStyle/>
          <a:p>
            <a:pPr algn="ctr">
              <a:lnSpc>
                <a:spcPts val="1661"/>
              </a:lnSpc>
            </a:pPr>
            <a:r>
              <a:rPr lang="ca-ES" sz="1800" b="1" strike="noStrike" dirty="0">
                <a:solidFill>
                  <a:srgbClr val="FFFFFF"/>
                </a:solidFill>
                <a:latin typeface="Arial"/>
              </a:rPr>
              <a:t>Repercussió a llarg termini: </a:t>
            </a:r>
            <a:endParaRPr lang="ca-ES" sz="1800" b="1" strike="noStrike" dirty="0" smtClean="0">
              <a:solidFill>
                <a:srgbClr val="FFFFFF"/>
              </a:solidFill>
              <a:latin typeface="Arial"/>
            </a:endParaRPr>
          </a:p>
          <a:p>
            <a:pPr algn="ctr">
              <a:lnSpc>
                <a:spcPts val="1661"/>
              </a:lnSpc>
            </a:pPr>
            <a:r>
              <a:rPr lang="ca-ES" sz="1800" b="1" strike="noStrike" dirty="0" smtClean="0">
                <a:solidFill>
                  <a:srgbClr val="FFFFFF"/>
                </a:solidFill>
                <a:latin typeface="Arial"/>
              </a:rPr>
              <a:t>el </a:t>
            </a:r>
            <a:r>
              <a:rPr lang="ca-ES" sz="1800" b="1" strike="noStrike" dirty="0">
                <a:solidFill>
                  <a:srgbClr val="FFFFFF"/>
                </a:solidFill>
                <a:latin typeface="Arial"/>
              </a:rPr>
              <a:t>descens de la taxa de vacunació </a:t>
            </a:r>
            <a:r>
              <a:rPr lang="ca-ES" sz="1800" b="1" strike="noStrike" dirty="0" smtClean="0">
                <a:solidFill>
                  <a:srgbClr val="FFFFFF"/>
                </a:solidFill>
                <a:latin typeface="Arial"/>
              </a:rPr>
              <a:t>vol </a:t>
            </a:r>
            <a:r>
              <a:rPr lang="ca-ES" sz="1800" b="1" strike="noStrike" dirty="0">
                <a:solidFill>
                  <a:srgbClr val="FFFFFF"/>
                </a:solidFill>
                <a:latin typeface="Arial"/>
              </a:rPr>
              <a:t>dir una gran epidèmia en el </a:t>
            </a:r>
            <a:r>
              <a:rPr lang="ca-ES" sz="1800" b="1" strike="noStrike" dirty="0" smtClean="0">
                <a:solidFill>
                  <a:srgbClr val="FFFFFF"/>
                </a:solidFill>
                <a:latin typeface="Arial"/>
              </a:rPr>
              <a:t>futur</a:t>
            </a:r>
            <a:endParaRPr lang="ca-ES" sz="1800" b="1" strike="noStrike" dirty="0">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mediacall" fill="hold" nodeType="clickEffect">
                                  <p:stCondLst>
                                    <p:cond delay="0"/>
                                  </p:stCondLst>
                                  <p:childTnLst>
                                    <p:cmd type="call">
                                      <p:cBhvr>
                                        <p:cTn id="6" dur="1" fill="hold"/>
                                        <p:tgtEl>
                                          <p:spTgt spid="359"/>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359"/>
                    </p:tgtEl>
                  </p:cond>
                </p:stCondLst>
                <p:childTnLst>
                  <p:par>
                    <p:cTn id="8" fill="hold">
                      <p:stCondLst>
                        <p:cond evt="onClick" delay="0">
                          <p:tgtEl>
                            <p:spTgt spid="359"/>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359"/>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ca-ES" sz="1800" b="0" strike="noStrike">
                <a:solidFill>
                  <a:srgbClr val="FFFFFF"/>
                </a:solidFill>
                <a:latin typeface="Arial"/>
              </a:rPr>
              <a:t>QUÈ ÉS LA DESINFORMACIÓ - </a:t>
            </a:r>
            <a:r>
              <a:rPr lang="ca-ES" sz="1800" b="1" strike="noStrike">
                <a:solidFill>
                  <a:srgbClr val="FFFFFF"/>
                </a:solidFill>
                <a:latin typeface="Arial"/>
              </a:rPr>
              <a:t>LA HISTÒRIA DEL CORONAVIRUS ORIGINAT PER LA 5G</a:t>
            </a:r>
          </a:p>
        </p:txBody>
      </p:sp>
      <p:pic>
        <p:nvPicPr>
          <p:cNvPr id="365" name="Immagine 6"/>
          <p:cNvPicPr/>
          <p:nvPr/>
        </p:nvPicPr>
        <p:blipFill>
          <a:blip r:embed="rId3"/>
          <a:stretch/>
        </p:blipFill>
        <p:spPr>
          <a:xfrm>
            <a:off x="4767840" y="1807560"/>
            <a:ext cx="2655720" cy="5411880"/>
          </a:xfrm>
          <a:prstGeom prst="rect">
            <a:avLst/>
          </a:prstGeom>
          <a:ln w="0">
            <a:noFill/>
          </a:ln>
        </p:spPr>
      </p:pic>
      <p:pic>
        <p:nvPicPr>
          <p:cNvPr id="366" name="Immagine 8"/>
          <p:cNvPicPr/>
          <p:nvPr/>
        </p:nvPicPr>
        <p:blipFill>
          <a:blip r:embed="rId4"/>
          <a:stretch/>
        </p:blipFill>
        <p:spPr>
          <a:xfrm>
            <a:off x="1103040" y="3273480"/>
            <a:ext cx="4473360" cy="4377600"/>
          </a:xfrm>
          <a:prstGeom prst="rect">
            <a:avLst/>
          </a:prstGeom>
          <a:ln w="0">
            <a:noFill/>
          </a:ln>
        </p:spPr>
      </p:pic>
      <p:sp>
        <p:nvSpPr>
          <p:cNvPr id="367"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ca-ES" sz="3200" b="1" strike="noStrike">
                <a:solidFill>
                  <a:srgbClr val="FFFFFF"/>
                </a:solidFill>
                <a:latin typeface="Arial"/>
              </a:rPr>
              <a:t>1</a:t>
            </a:r>
          </a:p>
        </p:txBody>
      </p:sp>
      <p:sp>
        <p:nvSpPr>
          <p:cNvPr id="368" name="CustomShape 3"/>
          <p:cNvSpPr/>
          <p:nvPr/>
        </p:nvSpPr>
        <p:spPr>
          <a:xfrm>
            <a:off x="1452240" y="1219680"/>
            <a:ext cx="3738960" cy="46152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noAutofit/>
          </a:bodyPr>
          <a:lstStyle/>
          <a:p>
            <a:pPr algn="ctr">
              <a:lnSpc>
                <a:spcPct val="100000"/>
              </a:lnSpc>
            </a:pPr>
            <a:r>
              <a:rPr lang="ca-ES" sz="2000" b="1" strike="noStrike" dirty="0">
                <a:solidFill>
                  <a:srgbClr val="FFFFFF"/>
                </a:solidFill>
                <a:latin typeface="Arial"/>
              </a:rPr>
              <a:t>LLIBERTAT D’EXPRESSIÓ</a:t>
            </a:r>
          </a:p>
        </p:txBody>
      </p:sp>
      <p:sp>
        <p:nvSpPr>
          <p:cNvPr id="369" name="CustomShape 4"/>
          <p:cNvSpPr/>
          <p:nvPr/>
        </p:nvSpPr>
        <p:spPr>
          <a:xfrm>
            <a:off x="560520" y="2444040"/>
            <a:ext cx="3680404" cy="6418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wrap="none" lIns="72000" tIns="36000" rIns="0" bIns="0" anchor="ctr">
            <a:noAutofit/>
          </a:bodyPr>
          <a:lstStyle/>
          <a:p>
            <a:pPr algn="ctr">
              <a:lnSpc>
                <a:spcPts val="1899"/>
              </a:lnSpc>
            </a:pPr>
            <a:r>
              <a:rPr lang="ca-ES" sz="2000" b="1" strike="noStrike" dirty="0">
                <a:solidFill>
                  <a:srgbClr val="FFFFFF"/>
                </a:solidFill>
                <a:latin typeface="Arial"/>
              </a:rPr>
              <a:t>CAUTELA AMB ELS </a:t>
            </a:r>
            <a:endParaRPr lang="ca-ES" sz="2000" b="1" strike="noStrike" dirty="0" smtClean="0">
              <a:solidFill>
                <a:srgbClr val="FFFFFF"/>
              </a:solidFill>
              <a:latin typeface="Arial"/>
            </a:endParaRPr>
          </a:p>
          <a:p>
            <a:pPr algn="ctr">
              <a:lnSpc>
                <a:spcPts val="1899"/>
              </a:lnSpc>
            </a:pPr>
            <a:r>
              <a:rPr lang="ca-ES" sz="2000" b="1" strike="noStrike" dirty="0" smtClean="0">
                <a:solidFill>
                  <a:srgbClr val="FFFFFF"/>
                </a:solidFill>
                <a:latin typeface="Arial"/>
              </a:rPr>
              <a:t>EFECTES </a:t>
            </a:r>
            <a:r>
              <a:rPr lang="ca-ES" sz="2000" b="1" strike="noStrike" dirty="0">
                <a:solidFill>
                  <a:srgbClr val="FFFFFF"/>
                </a:solidFill>
                <a:latin typeface="Arial"/>
              </a:rPr>
              <a:t>PER A LA </a:t>
            </a:r>
            <a:r>
              <a:rPr lang="ca-ES" sz="2000" b="1" strike="noStrike" dirty="0" smtClean="0">
                <a:solidFill>
                  <a:srgbClr val="FFFFFF"/>
                </a:solidFill>
                <a:latin typeface="Arial"/>
              </a:rPr>
              <a:t>SALUT</a:t>
            </a:r>
            <a:endParaRPr lang="ca-ES" sz="2000" b="1" strike="noStrike" dirty="0">
              <a:solidFill>
                <a:srgbClr val="FFFFFF"/>
              </a:solidFill>
              <a:latin typeface="Arial"/>
            </a:endParaRPr>
          </a:p>
        </p:txBody>
      </p:sp>
      <p:sp>
        <p:nvSpPr>
          <p:cNvPr id="370" name="CustomShape 5"/>
          <p:cNvSpPr/>
          <p:nvPr/>
        </p:nvSpPr>
        <p:spPr>
          <a:xfrm>
            <a:off x="7008840" y="1219680"/>
            <a:ext cx="356220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noAutofit/>
          </a:bodyPr>
          <a:lstStyle/>
          <a:p>
            <a:pPr algn="ctr">
              <a:lnSpc>
                <a:spcPct val="100000"/>
              </a:lnSpc>
            </a:pPr>
            <a:r>
              <a:rPr lang="ca-ES" sz="2000" b="1" strike="noStrike" dirty="0">
                <a:solidFill>
                  <a:srgbClr val="FFFFFF"/>
                </a:solidFill>
                <a:latin typeface="Arial"/>
              </a:rPr>
              <a:t>DANYS A TORRES DE </a:t>
            </a:r>
            <a:r>
              <a:rPr lang="ca-ES" sz="2000" b="1" strike="noStrike" dirty="0" err="1">
                <a:solidFill>
                  <a:srgbClr val="FFFFFF"/>
                </a:solidFill>
                <a:latin typeface="Arial"/>
              </a:rPr>
              <a:t>5G</a:t>
            </a:r>
            <a:endParaRPr lang="ca-ES" sz="2000" b="1" strike="noStrike" dirty="0">
              <a:solidFill>
                <a:srgbClr val="FFFFFF"/>
              </a:solidFill>
              <a:latin typeface="Arial"/>
            </a:endParaRPr>
          </a:p>
        </p:txBody>
      </p:sp>
      <p:sp>
        <p:nvSpPr>
          <p:cNvPr id="371" name="CustomShape 6"/>
          <p:cNvSpPr/>
          <p:nvPr/>
        </p:nvSpPr>
        <p:spPr>
          <a:xfrm>
            <a:off x="7905724" y="2444040"/>
            <a:ext cx="3618236" cy="6375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gn="ctr">
              <a:lnSpc>
                <a:spcPts val="1899"/>
              </a:lnSpc>
            </a:pPr>
            <a:r>
              <a:rPr lang="ca-ES" sz="2000" b="1" strike="noStrike" dirty="0">
                <a:solidFill>
                  <a:srgbClr val="FFFFFF"/>
                </a:solidFill>
                <a:latin typeface="Arial"/>
              </a:rPr>
              <a:t>FALLADES A LES </a:t>
            </a:r>
            <a:r>
              <a:rPr lang="ca-ES" sz="2000" b="1" strike="noStrike" dirty="0" smtClean="0">
                <a:solidFill>
                  <a:srgbClr val="FFFFFF"/>
                </a:solidFill>
                <a:latin typeface="Arial"/>
              </a:rPr>
              <a:t>XARXES </a:t>
            </a:r>
          </a:p>
          <a:p>
            <a:pPr algn="ctr">
              <a:lnSpc>
                <a:spcPts val="1899"/>
              </a:lnSpc>
            </a:pPr>
            <a:r>
              <a:rPr lang="ca-ES" sz="2000" b="1" strike="noStrike" dirty="0" smtClean="0">
                <a:solidFill>
                  <a:srgbClr val="FFFFFF"/>
                </a:solidFill>
                <a:latin typeface="Arial"/>
              </a:rPr>
              <a:t>DE COMUNICACIONS</a:t>
            </a:r>
            <a:endParaRPr lang="ca-ES" sz="2000" b="1" strike="noStrike" dirty="0">
              <a:solidFill>
                <a:srgbClr val="FFFFFF"/>
              </a:solidFill>
              <a:latin typeface="Arial"/>
            </a:endParaRPr>
          </a:p>
        </p:txBody>
      </p:sp>
      <p:sp>
        <p:nvSpPr>
          <p:cNvPr id="372" name="CustomShape 7"/>
          <p:cNvSpPr/>
          <p:nvPr/>
        </p:nvSpPr>
        <p:spPr>
          <a:xfrm>
            <a:off x="6884280" y="3844440"/>
            <a:ext cx="3868920" cy="9064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gn="ctr">
              <a:lnSpc>
                <a:spcPts val="1899"/>
              </a:lnSpc>
            </a:pPr>
            <a:r>
              <a:rPr lang="ca-ES" sz="2000" b="1" strike="noStrike" dirty="0">
                <a:solidFill>
                  <a:srgbClr val="FFFFFF"/>
                </a:solidFill>
                <a:latin typeface="Arial"/>
              </a:rPr>
              <a:t>ASSOCIACIÓ ERRÒNIA DE </a:t>
            </a:r>
            <a:endParaRPr lang="ca-ES" sz="2000" b="1" strike="noStrike" dirty="0" smtClean="0">
              <a:solidFill>
                <a:srgbClr val="FFFFFF"/>
              </a:solidFill>
              <a:latin typeface="Arial"/>
            </a:endParaRPr>
          </a:p>
          <a:p>
            <a:pPr algn="ctr">
              <a:lnSpc>
                <a:spcPts val="1899"/>
              </a:lnSpc>
            </a:pPr>
            <a:r>
              <a:rPr lang="ca-ES" sz="2000" b="1" strike="noStrike" dirty="0" smtClean="0">
                <a:solidFill>
                  <a:srgbClr val="FFFFFF"/>
                </a:solidFill>
                <a:latin typeface="Arial"/>
              </a:rPr>
              <a:t>LA </a:t>
            </a:r>
            <a:r>
              <a:rPr lang="ca-ES" sz="2000" b="1" strike="noStrike" dirty="0">
                <a:solidFill>
                  <a:srgbClr val="FFFFFF"/>
                </a:solidFill>
                <a:latin typeface="Arial"/>
              </a:rPr>
              <a:t>COVID-19 AMB LES </a:t>
            </a:r>
            <a:endParaRPr lang="ca-ES" sz="2000" b="1" strike="noStrike" dirty="0" smtClean="0">
              <a:solidFill>
                <a:srgbClr val="FFFFFF"/>
              </a:solidFill>
              <a:latin typeface="Arial"/>
            </a:endParaRPr>
          </a:p>
          <a:p>
            <a:pPr algn="ctr">
              <a:lnSpc>
                <a:spcPts val="1899"/>
              </a:lnSpc>
            </a:pPr>
            <a:r>
              <a:rPr lang="ca-ES" sz="2000" b="1" strike="noStrike" dirty="0" smtClean="0">
                <a:solidFill>
                  <a:srgbClr val="FFFFFF"/>
                </a:solidFill>
                <a:latin typeface="Arial"/>
              </a:rPr>
              <a:t>TECNOLOGIES </a:t>
            </a:r>
            <a:r>
              <a:rPr lang="ca-ES" sz="2000" b="1" strike="noStrike" dirty="0">
                <a:solidFill>
                  <a:srgbClr val="FFFFFF"/>
                </a:solidFill>
                <a:latin typeface="Arial"/>
              </a:rPr>
              <a:t>DE </a:t>
            </a:r>
            <a:r>
              <a:rPr lang="ca-ES" sz="2000" b="1" strike="noStrike" dirty="0" smtClean="0">
                <a:solidFill>
                  <a:srgbClr val="FFFFFF"/>
                </a:solidFill>
                <a:latin typeface="Arial"/>
              </a:rPr>
              <a:t>XARXES</a:t>
            </a:r>
            <a:endParaRPr lang="ca-ES" sz="2000" b="1" strike="noStrike" dirty="0">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ca-ES" sz="1800" b="0" strike="noStrike">
                <a:solidFill>
                  <a:srgbClr val="FFFFFF"/>
                </a:solidFill>
                <a:latin typeface="Arial"/>
              </a:rPr>
              <a:t>QUÈ ÉS LA DESINFORMACIÓ - </a:t>
            </a:r>
            <a:r>
              <a:rPr lang="ca-ES" sz="1800" b="1" strike="noStrike">
                <a:solidFill>
                  <a:srgbClr val="FFFFFF"/>
                </a:solidFill>
                <a:latin typeface="Arial"/>
              </a:rPr>
              <a:t>BEURE AIGUA CALENTA MATA EL CORONAVIRUS</a:t>
            </a:r>
          </a:p>
        </p:txBody>
      </p:sp>
      <p:pic>
        <p:nvPicPr>
          <p:cNvPr id="374" name="Immagine 8"/>
          <p:cNvPicPr/>
          <p:nvPr/>
        </p:nvPicPr>
        <p:blipFill>
          <a:blip r:embed="rId3"/>
          <a:srcRect t="-491" b="37526"/>
          <a:stretch/>
        </p:blipFill>
        <p:spPr>
          <a:xfrm>
            <a:off x="3490200" y="1439640"/>
            <a:ext cx="4263120" cy="5418000"/>
          </a:xfrm>
          <a:prstGeom prst="rect">
            <a:avLst/>
          </a:prstGeom>
          <a:ln w="0">
            <a:noFill/>
          </a:ln>
        </p:spPr>
      </p:pic>
      <p:sp>
        <p:nvSpPr>
          <p:cNvPr id="375" name="CustomShape 2"/>
          <p:cNvSpPr/>
          <p:nvPr/>
        </p:nvSpPr>
        <p:spPr>
          <a:xfrm>
            <a:off x="757080" y="2012760"/>
            <a:ext cx="3550320" cy="8794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wrap="none" lIns="180000" tIns="36000" rIns="36000" bIns="0" anchor="ctr">
            <a:noAutofit/>
          </a:bodyPr>
          <a:lstStyle/>
          <a:p>
            <a:pPr algn="ctr">
              <a:lnSpc>
                <a:spcPts val="1899"/>
              </a:lnSpc>
            </a:pPr>
            <a:r>
              <a:rPr lang="ca-ES" sz="2000" b="1" strike="noStrike" dirty="0">
                <a:solidFill>
                  <a:srgbClr val="FFFFFF"/>
                </a:solidFill>
                <a:latin typeface="Arial"/>
              </a:rPr>
              <a:t>BEURE AIGUA </a:t>
            </a:r>
            <a:r>
              <a:rPr lang="ca-ES" sz="2000" b="1" strike="noStrike" dirty="0" smtClean="0">
                <a:solidFill>
                  <a:srgbClr val="FFFFFF"/>
                </a:solidFill>
                <a:latin typeface="Arial"/>
              </a:rPr>
              <a:t>CALENTA</a:t>
            </a:r>
          </a:p>
          <a:p>
            <a:pPr algn="ctr">
              <a:lnSpc>
                <a:spcPts val="1899"/>
              </a:lnSpc>
            </a:pPr>
            <a:r>
              <a:rPr lang="ca-ES" sz="2000" b="1" strike="noStrike" dirty="0" smtClean="0">
                <a:solidFill>
                  <a:srgbClr val="FFFFFF"/>
                </a:solidFill>
                <a:latin typeface="Arial"/>
              </a:rPr>
              <a:t>NO </a:t>
            </a:r>
            <a:r>
              <a:rPr lang="ca-ES" sz="2000" b="1" strike="noStrike" dirty="0">
                <a:solidFill>
                  <a:srgbClr val="FFFFFF"/>
                </a:solidFill>
                <a:latin typeface="Arial"/>
              </a:rPr>
              <a:t>PROVOCA </a:t>
            </a:r>
            <a:endParaRPr lang="ca-ES" sz="2000" b="1" strike="noStrike" dirty="0" smtClean="0">
              <a:solidFill>
                <a:srgbClr val="FFFFFF"/>
              </a:solidFill>
              <a:latin typeface="Arial"/>
            </a:endParaRPr>
          </a:p>
          <a:p>
            <a:pPr algn="ctr">
              <a:lnSpc>
                <a:spcPts val="1899"/>
              </a:lnSpc>
            </a:pPr>
            <a:r>
              <a:rPr lang="ca-ES" sz="2000" b="1" strike="noStrike" dirty="0" smtClean="0">
                <a:solidFill>
                  <a:srgbClr val="FFFFFF"/>
                </a:solidFill>
                <a:latin typeface="Arial"/>
              </a:rPr>
              <a:t>DANYS </a:t>
            </a:r>
            <a:r>
              <a:rPr lang="ca-ES" sz="2000" b="1" strike="noStrike" dirty="0">
                <a:solidFill>
                  <a:srgbClr val="FFFFFF"/>
                </a:solidFill>
                <a:latin typeface="Arial"/>
              </a:rPr>
              <a:t>FÍSICS </a:t>
            </a:r>
          </a:p>
        </p:txBody>
      </p:sp>
      <p:sp>
        <p:nvSpPr>
          <p:cNvPr id="376" name="CustomShape 3"/>
          <p:cNvSpPr/>
          <p:nvPr/>
        </p:nvSpPr>
        <p:spPr>
          <a:xfrm>
            <a:off x="7292520" y="1088280"/>
            <a:ext cx="4458240" cy="12769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144000" tIns="108000" rIns="90000" bIns="45000" anchor="ctr">
            <a:noAutofit/>
          </a:bodyPr>
          <a:lstStyle/>
          <a:p>
            <a:pPr algn="ctr">
              <a:lnSpc>
                <a:spcPts val="1899"/>
              </a:lnSpc>
            </a:pPr>
            <a:r>
              <a:rPr lang="ca-ES" sz="2000" b="1" strike="noStrike" dirty="0">
                <a:solidFill>
                  <a:srgbClr val="FFFFFF"/>
                </a:solidFill>
                <a:latin typeface="Arial"/>
              </a:rPr>
              <a:t>DESVIA L'ATENCIÓ </a:t>
            </a:r>
            <a:endParaRPr lang="ca-ES" sz="2000" b="1" strike="noStrike" dirty="0" smtClean="0">
              <a:solidFill>
                <a:srgbClr val="FFFFFF"/>
              </a:solidFill>
              <a:latin typeface="Arial"/>
            </a:endParaRPr>
          </a:p>
          <a:p>
            <a:pPr algn="ctr">
              <a:lnSpc>
                <a:spcPts val="1899"/>
              </a:lnSpc>
            </a:pPr>
            <a:r>
              <a:rPr lang="ca-ES" sz="2000" b="1" strike="noStrike" dirty="0" smtClean="0">
                <a:solidFill>
                  <a:srgbClr val="FFFFFF"/>
                </a:solidFill>
                <a:latin typeface="Arial"/>
              </a:rPr>
              <a:t>DE </a:t>
            </a:r>
            <a:r>
              <a:rPr lang="ca-ES" sz="2000" b="1" strike="noStrike" dirty="0">
                <a:solidFill>
                  <a:srgbClr val="FFFFFF"/>
                </a:solidFill>
                <a:latin typeface="Arial"/>
              </a:rPr>
              <a:t>LES </a:t>
            </a:r>
            <a:r>
              <a:rPr lang="ca-ES" sz="2000" b="1" strike="noStrike" dirty="0" smtClean="0">
                <a:solidFill>
                  <a:srgbClr val="FFFFFF"/>
                </a:solidFill>
                <a:latin typeface="Arial"/>
              </a:rPr>
              <a:t>FORMES </a:t>
            </a:r>
            <a:r>
              <a:rPr lang="ca-ES" sz="2000" b="1" strike="noStrike" dirty="0">
                <a:solidFill>
                  <a:srgbClr val="FFFFFF"/>
                </a:solidFill>
                <a:latin typeface="Arial"/>
              </a:rPr>
              <a:t>REALS </a:t>
            </a:r>
            <a:endParaRPr lang="ca-ES" sz="2000" b="1" strike="noStrike" dirty="0" smtClean="0">
              <a:solidFill>
                <a:srgbClr val="FFFFFF"/>
              </a:solidFill>
              <a:latin typeface="Arial"/>
            </a:endParaRPr>
          </a:p>
          <a:p>
            <a:pPr algn="ctr">
              <a:lnSpc>
                <a:spcPts val="1899"/>
              </a:lnSpc>
            </a:pPr>
            <a:r>
              <a:rPr lang="ca-ES" sz="2000" b="1" strike="noStrike" dirty="0" smtClean="0">
                <a:solidFill>
                  <a:srgbClr val="FFFFFF"/>
                </a:solidFill>
                <a:latin typeface="Arial"/>
              </a:rPr>
              <a:t>DE </a:t>
            </a:r>
            <a:r>
              <a:rPr lang="ca-ES" sz="2000" b="1" strike="noStrike" dirty="0">
                <a:solidFill>
                  <a:srgbClr val="FFFFFF"/>
                </a:solidFill>
                <a:latin typeface="Arial"/>
              </a:rPr>
              <a:t>PROTEGIR-SE</a:t>
            </a:r>
          </a:p>
          <a:p>
            <a:pPr algn="ctr">
              <a:lnSpc>
                <a:spcPts val="1899"/>
              </a:lnSpc>
            </a:pPr>
            <a:r>
              <a:rPr lang="ca-ES" sz="1400" b="0" strike="noStrike" dirty="0" smtClean="0">
                <a:solidFill>
                  <a:srgbClr val="FFFFFF"/>
                </a:solidFill>
                <a:latin typeface="Arial"/>
              </a:rPr>
              <a:t>(</a:t>
            </a:r>
            <a:r>
              <a:rPr lang="ca-ES" sz="1400" b="0" strike="noStrike" dirty="0">
                <a:solidFill>
                  <a:srgbClr val="FFFFFF"/>
                </a:solidFill>
                <a:latin typeface="Arial"/>
              </a:rPr>
              <a:t>rentar-se les mans, distància interpersonal, </a:t>
            </a:r>
            <a:endParaRPr lang="ca-ES" sz="1400" b="0" strike="noStrike" dirty="0" smtClean="0">
              <a:solidFill>
                <a:srgbClr val="FFFFFF"/>
              </a:solidFill>
              <a:latin typeface="Arial"/>
            </a:endParaRPr>
          </a:p>
          <a:p>
            <a:pPr algn="ctr">
              <a:lnSpc>
                <a:spcPts val="1899"/>
              </a:lnSpc>
            </a:pPr>
            <a:r>
              <a:rPr lang="ca-ES" sz="1400" b="0" strike="noStrike" dirty="0" smtClean="0">
                <a:solidFill>
                  <a:srgbClr val="FFFFFF"/>
                </a:solidFill>
                <a:latin typeface="Arial"/>
              </a:rPr>
              <a:t>màscara</a:t>
            </a:r>
            <a:r>
              <a:rPr lang="ca-ES" sz="1400" b="0" strike="noStrike" dirty="0">
                <a:solidFill>
                  <a:srgbClr val="FFFFFF"/>
                </a:solidFill>
                <a:latin typeface="Arial"/>
              </a:rPr>
              <a:t>)</a:t>
            </a:r>
          </a:p>
        </p:txBody>
      </p:sp>
      <p:sp>
        <p:nvSpPr>
          <p:cNvPr id="377" name="CustomShape 4"/>
          <p:cNvSpPr/>
          <p:nvPr/>
        </p:nvSpPr>
        <p:spPr>
          <a:xfrm>
            <a:off x="7292520" y="2650320"/>
            <a:ext cx="4458240" cy="7596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gn="ctr">
              <a:lnSpc>
                <a:spcPts val="1899"/>
              </a:lnSpc>
            </a:pPr>
            <a:r>
              <a:rPr lang="ca-ES" sz="2000" b="1" strike="noStrike" dirty="0">
                <a:solidFill>
                  <a:srgbClr val="FFFFFF"/>
                </a:solidFill>
                <a:latin typeface="Arial"/>
              </a:rPr>
              <a:t>FALSA SENSACIÓ DE </a:t>
            </a:r>
            <a:r>
              <a:rPr lang="ca-ES" sz="2000" b="1" strike="noStrike" dirty="0" smtClean="0">
                <a:solidFill>
                  <a:srgbClr val="FFFFFF"/>
                </a:solidFill>
                <a:latin typeface="Arial"/>
              </a:rPr>
              <a:t>PROTECCIÓ</a:t>
            </a:r>
          </a:p>
          <a:p>
            <a:pPr algn="r">
              <a:lnSpc>
                <a:spcPts val="1899"/>
              </a:lnSpc>
            </a:pPr>
            <a:r>
              <a:rPr lang="ca-ES" sz="2000" b="1" strike="noStrike" dirty="0" smtClean="0">
                <a:solidFill>
                  <a:srgbClr val="FFFFFF"/>
                </a:solidFill>
                <a:latin typeface="Arial"/>
              </a:rPr>
              <a:t>DAVANT </a:t>
            </a:r>
            <a:r>
              <a:rPr lang="ca-ES" sz="2000" b="1" strike="noStrike" dirty="0">
                <a:solidFill>
                  <a:srgbClr val="FFFFFF"/>
                </a:solidFill>
                <a:latin typeface="Arial"/>
              </a:rPr>
              <a:t>DEL </a:t>
            </a:r>
            <a:r>
              <a:rPr lang="ca-ES" sz="2000" b="1" strike="noStrike" dirty="0" smtClean="0">
                <a:solidFill>
                  <a:srgbClr val="FFFFFF"/>
                </a:solidFill>
                <a:latin typeface="Arial"/>
              </a:rPr>
              <a:t>CORONAVIRUS</a:t>
            </a:r>
            <a:endParaRPr lang="ca-ES" sz="2000" b="1" strike="noStrike" dirty="0">
              <a:solidFill>
                <a:srgbClr val="FFFFFF"/>
              </a:solidFill>
              <a:latin typeface="Arial"/>
            </a:endParaRPr>
          </a:p>
        </p:txBody>
      </p:sp>
      <p:sp>
        <p:nvSpPr>
          <p:cNvPr id="378" name="CustomShape 5"/>
          <p:cNvSpPr/>
          <p:nvPr/>
        </p:nvSpPr>
        <p:spPr>
          <a:xfrm>
            <a:off x="7292520" y="3695400"/>
            <a:ext cx="4458240" cy="12118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gn="ctr">
              <a:lnSpc>
                <a:spcPts val="1899"/>
              </a:lnSpc>
            </a:pPr>
            <a:r>
              <a:rPr lang="es-ES" sz="2000" b="1" dirty="0">
                <a:solidFill>
                  <a:srgbClr val="FFFFFF"/>
                </a:solidFill>
              </a:rPr>
              <a:t>APROFITA LA POR I LA </a:t>
            </a:r>
            <a:endParaRPr lang="es-ES" sz="2000" b="1" dirty="0" smtClean="0">
              <a:solidFill>
                <a:srgbClr val="FFFFFF"/>
              </a:solidFill>
            </a:endParaRPr>
          </a:p>
          <a:p>
            <a:pPr algn="ctr">
              <a:lnSpc>
                <a:spcPts val="1899"/>
              </a:lnSpc>
            </a:pPr>
            <a:r>
              <a:rPr lang="es-ES" sz="2000" b="1" dirty="0" smtClean="0">
                <a:solidFill>
                  <a:srgbClr val="FFFFFF"/>
                </a:solidFill>
              </a:rPr>
              <a:t>INCERTESA </a:t>
            </a:r>
            <a:r>
              <a:rPr lang="es-ES" sz="2000" b="1" dirty="0">
                <a:solidFill>
                  <a:srgbClr val="FFFFFF"/>
                </a:solidFill>
              </a:rPr>
              <a:t>DE LA POBLACIÓ </a:t>
            </a:r>
            <a:endParaRPr lang="es-ES" sz="2000" b="1" dirty="0" smtClean="0">
              <a:solidFill>
                <a:srgbClr val="FFFFFF"/>
              </a:solidFill>
            </a:endParaRPr>
          </a:p>
          <a:p>
            <a:pPr algn="ctr">
              <a:lnSpc>
                <a:spcPts val="1899"/>
              </a:lnSpc>
            </a:pPr>
            <a:r>
              <a:rPr lang="es-ES" sz="2000" b="1" dirty="0" smtClean="0">
                <a:solidFill>
                  <a:srgbClr val="FFFFFF"/>
                </a:solidFill>
              </a:rPr>
              <a:t>PER </a:t>
            </a:r>
            <a:r>
              <a:rPr lang="es-ES" sz="2000" b="1" dirty="0">
                <a:solidFill>
                  <a:srgbClr val="FFFFFF"/>
                </a:solidFill>
              </a:rPr>
              <a:t>DIFONDRE INFORMACIÓ </a:t>
            </a:r>
            <a:endParaRPr lang="es-ES" sz="2000" b="1" dirty="0" smtClean="0">
              <a:solidFill>
                <a:srgbClr val="FFFFFF"/>
              </a:solidFill>
            </a:endParaRPr>
          </a:p>
          <a:p>
            <a:pPr algn="ctr">
              <a:lnSpc>
                <a:spcPts val="1899"/>
              </a:lnSpc>
            </a:pPr>
            <a:r>
              <a:rPr lang="es-ES" sz="2000" b="1" dirty="0" smtClean="0">
                <a:solidFill>
                  <a:srgbClr val="FFFFFF"/>
                </a:solidFill>
              </a:rPr>
              <a:t>NO </a:t>
            </a:r>
            <a:r>
              <a:rPr lang="es-ES" sz="2000" b="1" dirty="0">
                <a:solidFill>
                  <a:srgbClr val="FFFFFF"/>
                </a:solidFill>
              </a:rPr>
              <a:t>CIENTÍFICA</a:t>
            </a:r>
            <a:endParaRPr lang="es-ES" sz="2000" b="1" dirty="0">
              <a:solidFill>
                <a:srgbClr val="FFFFFF"/>
              </a:solidFill>
            </a:endParaRPr>
          </a:p>
        </p:txBody>
      </p:sp>
      <p:sp>
        <p:nvSpPr>
          <p:cNvPr id="379" name="CustomShape 6"/>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ca-ES" sz="3200" b="1" strike="noStrike">
                <a:solidFill>
                  <a:srgbClr val="FFFFFF"/>
                </a:solidFill>
                <a:latin typeface="Arial"/>
              </a:rPr>
              <a:t>1</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2922</TotalTime>
  <Words>6678</Words>
  <Application>Microsoft Office PowerPoint</Application>
  <PresentationFormat>Widescreen</PresentationFormat>
  <Paragraphs>590</Paragraphs>
  <Slides>34</Slides>
  <Notes>24</Notes>
  <HiddenSlides>0</HiddenSlides>
  <MMClips>1</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34</vt:i4>
      </vt:variant>
    </vt:vector>
  </HeadingPairs>
  <TitlesOfParts>
    <vt:vector size="49" baseType="lpstr">
      <vt:lpstr>Arial</vt:lpstr>
      <vt:lpstr>Calibri</vt:lpstr>
      <vt:lpstr>DejaVu Sans</vt:lpstr>
      <vt:lpstr>StarSymbol</vt:lpstr>
      <vt:lpstr>Symbol</vt:lpstr>
      <vt:lpstr>Times New Roman</vt:lpstr>
      <vt:lpstr>Wingdings</vt:lpstr>
      <vt:lpstr>Wingdings 2</vt:lpstr>
      <vt:lpstr>Office Theme</vt:lpstr>
      <vt:lpstr>Office Theme</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subject/>
  <dc:creator>Microsoft Office User</dc:creator>
  <dc:description/>
  <cp:lastModifiedBy>MARTINEZ BOU Mireia (DGT-BARCELONA)</cp:lastModifiedBy>
  <cp:revision>111</cp:revision>
  <dcterms:created xsi:type="dcterms:W3CDTF">2021-01-13T11:40:04Z</dcterms:created>
  <dcterms:modified xsi:type="dcterms:W3CDTF">2024-04-23T21:34:18Z</dcterms:modified>
  <dc:language>fr-BE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3</vt:i4>
  </property>
  <property fmtid="{D5CDD505-2E9C-101B-9397-08002B2CF9AE}" pid="7" name="Notes">
    <vt:i4>23</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34</vt:i4>
  </property>
</Properties>
</file>